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1" r:id="rId4"/>
    <p:sldId id="272" r:id="rId5"/>
    <p:sldId id="273" r:id="rId6"/>
    <p:sldId id="274" r:id="rId7"/>
    <p:sldId id="275" r:id="rId8"/>
    <p:sldId id="298" r:id="rId9"/>
    <p:sldId id="276" r:id="rId10"/>
    <p:sldId id="277" r:id="rId11"/>
    <p:sldId id="278" r:id="rId12"/>
    <p:sldId id="299" r:id="rId13"/>
    <p:sldId id="266" r:id="rId14"/>
    <p:sldId id="258" r:id="rId15"/>
    <p:sldId id="268" r:id="rId16"/>
    <p:sldId id="269" r:id="rId17"/>
    <p:sldId id="297" r:id="rId18"/>
    <p:sldId id="270" r:id="rId19"/>
    <p:sldId id="300" r:id="rId20"/>
    <p:sldId id="259" r:id="rId21"/>
    <p:sldId id="301" r:id="rId22"/>
    <p:sldId id="302" r:id="rId23"/>
    <p:sldId id="303" r:id="rId24"/>
    <p:sldId id="304" r:id="rId25"/>
    <p:sldId id="305" r:id="rId26"/>
    <p:sldId id="307" r:id="rId27"/>
    <p:sldId id="308" r:id="rId28"/>
    <p:sldId id="309" r:id="rId29"/>
    <p:sldId id="265" r:id="rId30"/>
    <p:sldId id="310" r:id="rId31"/>
    <p:sldId id="311" r:id="rId32"/>
    <p:sldId id="312" r:id="rId33"/>
    <p:sldId id="260" r:id="rId34"/>
    <p:sldId id="279" r:id="rId35"/>
    <p:sldId id="280" r:id="rId36"/>
    <p:sldId id="285" r:id="rId37"/>
    <p:sldId id="287" r:id="rId38"/>
    <p:sldId id="289" r:id="rId39"/>
    <p:sldId id="313" r:id="rId40"/>
    <p:sldId id="314" r:id="rId41"/>
    <p:sldId id="290" r:id="rId42"/>
    <p:sldId id="291" r:id="rId43"/>
    <p:sldId id="318" r:id="rId44"/>
    <p:sldId id="315" r:id="rId45"/>
    <p:sldId id="316" r:id="rId46"/>
    <p:sldId id="262" r:id="rId47"/>
    <p:sldId id="263" r:id="rId48"/>
    <p:sldId id="264" r:id="rId49"/>
    <p:sldId id="288" r:id="rId50"/>
    <p:sldId id="319" r:id="rId51"/>
    <p:sldId id="281" r:id="rId52"/>
    <p:sldId id="282" r:id="rId53"/>
    <p:sldId id="283" r:id="rId54"/>
    <p:sldId id="317" r:id="rId55"/>
    <p:sldId id="293" r:id="rId56"/>
    <p:sldId id="292" r:id="rId5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3188" autoAdjust="0"/>
  </p:normalViewPr>
  <p:slideViewPr>
    <p:cSldViewPr>
      <p:cViewPr>
        <p:scale>
          <a:sx n="90" d="100"/>
          <a:sy n="90" d="100"/>
        </p:scale>
        <p:origin x="-2232" y="-49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fld id="{D9F75050-0E15-4C5B-92B0-66D068882F1F}" type="datetimeFigureOut">
              <a:rPr lang="tr-TR" smtClean="0"/>
              <a:pPr/>
              <a:t>16.11.2022</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16.11.2022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16.11.2022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fld id="{D9F75050-0E15-4C5B-92B0-66D068882F1F}" type="datetimeFigureOut">
              <a:rPr lang="tr-TR" smtClean="0"/>
              <a:pPr/>
              <a:t>16.11.2022</a:t>
            </a:fld>
            <a:endParaRPr lang="tr-TR"/>
          </a:p>
        </p:txBody>
      </p:sp>
      <p:sp>
        <p:nvSpPr>
          <p:cNvPr id="9" name="8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10" name="9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fld id="{D9F75050-0E15-4C5B-92B0-66D068882F1F}" type="datetimeFigureOut">
              <a:rPr lang="tr-TR" smtClean="0"/>
              <a:pPr/>
              <a:t>16.11.2022</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16.11.2022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16.11.2022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fld id="{D9F75050-0E15-4C5B-92B0-66D068882F1F}" type="datetimeFigureOut">
              <a:rPr lang="tr-TR" smtClean="0"/>
              <a:pPr/>
              <a:t>16.11.2022</a:t>
            </a:fld>
            <a:endParaRPr lang="tr-TR"/>
          </a:p>
        </p:txBody>
      </p:sp>
      <p:sp>
        <p:nvSpPr>
          <p:cNvPr id="7" name="6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8" name="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16.11.2022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fld id="{D9F75050-0E15-4C5B-92B0-66D068882F1F}" type="datetimeFigureOut">
              <a:rPr lang="tr-TR" smtClean="0"/>
              <a:pPr/>
              <a:t>16.11.2022</a:t>
            </a:fld>
            <a:endParaRPr lang="tr-TR"/>
          </a:p>
        </p:txBody>
      </p:sp>
      <p:sp>
        <p:nvSpPr>
          <p:cNvPr id="22" name="21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23" name="22 Altbilgi Yer Tutucusu"/>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D9F75050-0E15-4C5B-92B0-66D068882F1F}" type="datetimeFigureOut">
              <a:rPr lang="tr-TR" smtClean="0"/>
              <a:pPr/>
              <a:t>16.11.2022</a:t>
            </a:fld>
            <a:endParaRPr lang="tr-TR"/>
          </a:p>
        </p:txBody>
      </p:sp>
      <p:sp>
        <p:nvSpPr>
          <p:cNvPr id="18" name="17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21" name="20 Altbilgi Yer Tutucusu"/>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9F75050-0E15-4C5B-92B0-66D068882F1F}" type="datetimeFigureOut">
              <a:rPr lang="tr-TR" smtClean="0"/>
              <a:pPr/>
              <a:t>16.11.2022</a:t>
            </a:fld>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egitim.giresun.edu.tr/"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giresun.edu.tr/"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oidb.giresun.edu.tr/index.php?id=262"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051720" y="764704"/>
            <a:ext cx="6404248" cy="2088232"/>
          </a:xfrm>
        </p:spPr>
        <p:txBody>
          <a:bodyPr/>
          <a:lstStyle/>
          <a:p>
            <a:pPr algn="ctr"/>
            <a:r>
              <a:rPr lang="tr-TR" b="1" dirty="0" smtClean="0"/>
              <a:t>GİRESUN ÜNİVERSİTESİ</a:t>
            </a:r>
            <a:br>
              <a:rPr lang="tr-TR" b="1" dirty="0" smtClean="0"/>
            </a:br>
            <a:r>
              <a:rPr lang="tr-TR" b="1" dirty="0" smtClean="0"/>
              <a:t>EĞİTİM FAKÜLTESİ</a:t>
            </a:r>
            <a:endParaRPr lang="tr-TR" b="1" dirty="0"/>
          </a:p>
        </p:txBody>
      </p:sp>
      <p:sp>
        <p:nvSpPr>
          <p:cNvPr id="3" name="2 Alt Başlık"/>
          <p:cNvSpPr>
            <a:spLocks noGrp="1"/>
          </p:cNvSpPr>
          <p:nvPr>
            <p:ph type="subTitle" idx="1"/>
          </p:nvPr>
        </p:nvSpPr>
        <p:spPr>
          <a:xfrm>
            <a:off x="2483768" y="3356992"/>
            <a:ext cx="5248672" cy="1800200"/>
          </a:xfrm>
        </p:spPr>
        <p:txBody>
          <a:bodyPr>
            <a:normAutofit/>
          </a:bodyPr>
          <a:lstStyle/>
          <a:p>
            <a:pPr algn="ctr"/>
            <a:r>
              <a:rPr lang="tr-TR" b="1" dirty="0" smtClean="0">
                <a:solidFill>
                  <a:schemeClr val="tx1"/>
                </a:solidFill>
              </a:rPr>
              <a:t>TEMEL EĞİTİM BÖLÜMÜ</a:t>
            </a:r>
          </a:p>
          <a:p>
            <a:pPr algn="ctr"/>
            <a:r>
              <a:rPr lang="tr-TR" b="1" dirty="0" smtClean="0">
                <a:solidFill>
                  <a:schemeClr val="tx1"/>
                </a:solidFill>
              </a:rPr>
              <a:t>SINIF EĞİTİMİ ABD </a:t>
            </a:r>
          </a:p>
          <a:p>
            <a:pPr algn="ctr"/>
            <a:r>
              <a:rPr lang="tr-TR" b="1" dirty="0" smtClean="0">
                <a:solidFill>
                  <a:schemeClr val="tx1"/>
                </a:solidFill>
              </a:rPr>
              <a:t>2022-2023  </a:t>
            </a:r>
            <a:r>
              <a:rPr lang="tr-TR" b="1" dirty="0" smtClean="0">
                <a:solidFill>
                  <a:schemeClr val="tx1"/>
                </a:solidFill>
              </a:rPr>
              <a:t>EĞİTİM ÖĞRETİM YILI ORYANTASYON PROGRAMI</a:t>
            </a:r>
            <a:endParaRPr lang="tr-TR"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RO2000\Desktop\Ekran Alıntısı6.PNG"/>
          <p:cNvPicPr>
            <a:picLocks noGrp="1" noChangeAspect="1" noChangeArrowheads="1"/>
          </p:cNvPicPr>
          <p:nvPr>
            <p:ph sz="quarter" idx="1"/>
          </p:nvPr>
        </p:nvPicPr>
        <p:blipFill>
          <a:blip r:embed="rId2" cstate="print"/>
          <a:srcRect/>
          <a:stretch>
            <a:fillRect/>
          </a:stretch>
        </p:blipFill>
        <p:spPr bwMode="auto">
          <a:xfrm>
            <a:off x="1158440" y="839448"/>
            <a:ext cx="6230220" cy="486795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785786" y="642918"/>
            <a:ext cx="7193795" cy="5286412"/>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quarter" idx="1"/>
          </p:nvPr>
        </p:nvPicPr>
        <p:blipFill>
          <a:blip r:embed="rId2"/>
          <a:srcRect/>
          <a:stretch>
            <a:fillRect/>
          </a:stretch>
        </p:blipFill>
        <p:spPr bwMode="auto">
          <a:xfrm>
            <a:off x="571500" y="1579998"/>
            <a:ext cx="7467600" cy="3992142"/>
          </a:xfrm>
          <a:prstGeom prst="rect">
            <a:avLst/>
          </a:prstGeom>
          <a:noFill/>
          <a:ln w="9525">
            <a:noFill/>
            <a:miter lim="800000"/>
            <a:headEnd/>
            <a:tailEnd/>
          </a:ln>
          <a:effectLst/>
        </p:spPr>
      </p:pic>
      <p:cxnSp>
        <p:nvCxnSpPr>
          <p:cNvPr id="6" name="5 Düz Ok Bağlayıcısı"/>
          <p:cNvCxnSpPr/>
          <p:nvPr/>
        </p:nvCxnSpPr>
        <p:spPr>
          <a:xfrm rot="5400000" flipH="1" flipV="1">
            <a:off x="2821769" y="3321843"/>
            <a:ext cx="1071570" cy="10001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611560" y="692696"/>
            <a:ext cx="7467600" cy="4873752"/>
          </a:xfrm>
        </p:spPr>
        <p:txBody>
          <a:bodyPr/>
          <a:lstStyle/>
          <a:p>
            <a:r>
              <a:rPr lang="tr-TR" dirty="0" smtClean="0"/>
              <a:t>Fakültemizin sayfası:</a:t>
            </a:r>
          </a:p>
          <a:p>
            <a:pPr>
              <a:buNone/>
            </a:pPr>
            <a:endParaRPr lang="tr-TR" dirty="0" smtClean="0"/>
          </a:p>
          <a:p>
            <a:pPr>
              <a:buNone/>
            </a:pPr>
            <a:r>
              <a:rPr lang="tr-TR" altLang="tr-TR" dirty="0" smtClean="0">
                <a:hlinkClick r:id="rId2"/>
              </a:rPr>
              <a:t>http://egitim.giresun.edu.tr/</a:t>
            </a:r>
            <a:endParaRPr lang="tr-TR" altLang="tr-TR" dirty="0" smtClean="0"/>
          </a:p>
          <a:p>
            <a:pPr>
              <a:buNone/>
            </a:pPr>
            <a:endParaRPr lang="tr-TR" dirty="0" smtClean="0"/>
          </a:p>
          <a:p>
            <a:r>
              <a:rPr lang="tr-TR" dirty="0" smtClean="0"/>
              <a:t>Tüm duyuruları bu linkten takip etmeniz gerekmektedir!</a:t>
            </a:r>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539552" y="620688"/>
            <a:ext cx="7467600" cy="4873752"/>
          </a:xfrm>
        </p:spPr>
        <p:txBody>
          <a:bodyPr/>
          <a:lstStyle/>
          <a:p>
            <a:pPr algn="just"/>
            <a:endParaRPr lang="tr-TR" dirty="0" smtClean="0"/>
          </a:p>
          <a:p>
            <a:pPr algn="just"/>
            <a:endParaRPr lang="tr-TR" dirty="0" smtClean="0"/>
          </a:p>
          <a:p>
            <a:pPr algn="just"/>
            <a:r>
              <a:rPr lang="tr-TR" dirty="0" smtClean="0"/>
              <a:t>Temel Eğitim Bölümümüz, 2016 tarihinde kurulmuştur.</a:t>
            </a:r>
          </a:p>
          <a:p>
            <a:pPr algn="just"/>
            <a:r>
              <a:rPr lang="tr-TR" dirty="0" smtClean="0"/>
              <a:t>Bölümümüzde Sınıf Eğitimi ve Okul Öncesi Eğitimi olmak üzere 2 ana bilim dalı bulunmaktadır. </a:t>
            </a:r>
          </a:p>
          <a:p>
            <a:pPr algn="just"/>
            <a:r>
              <a:rPr lang="tr-TR" dirty="0" smtClean="0"/>
              <a:t>Sınıf Eğitimi ABD lisans programımız ise 1997 yılında açılmıştır. </a:t>
            </a:r>
          </a:p>
          <a:p>
            <a:pPr algn="just"/>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642910" y="357166"/>
            <a:ext cx="7691421" cy="5913987"/>
          </a:xfrm>
          <a:prstGeom prst="rect">
            <a:avLst/>
          </a:prstGeom>
          <a:noFill/>
          <a:ln w="9525">
            <a:noFill/>
            <a:miter lim="800000"/>
            <a:headEnd/>
            <a:tailEnd/>
          </a:ln>
          <a:effectLst/>
        </p:spPr>
      </p:pic>
      <p:cxnSp>
        <p:nvCxnSpPr>
          <p:cNvPr id="10" name="9 Düz Ok Bağlayıcısı"/>
          <p:cNvCxnSpPr/>
          <p:nvPr/>
        </p:nvCxnSpPr>
        <p:spPr>
          <a:xfrm>
            <a:off x="1500166" y="0"/>
            <a:ext cx="1214446" cy="107154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13 Düz Ok Bağlayıcısı"/>
          <p:cNvCxnSpPr/>
          <p:nvPr/>
        </p:nvCxnSpPr>
        <p:spPr>
          <a:xfrm>
            <a:off x="1500166" y="2143116"/>
            <a:ext cx="1071570" cy="7143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785786" y="148486"/>
            <a:ext cx="7286676" cy="6352348"/>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928662" y="214290"/>
            <a:ext cx="7177111" cy="6483119"/>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95536" y="980728"/>
            <a:ext cx="7467600" cy="4873752"/>
          </a:xfrm>
        </p:spPr>
        <p:txBody>
          <a:bodyPr/>
          <a:lstStyle/>
          <a:p>
            <a:pPr marL="0" indent="0" algn="just">
              <a:lnSpc>
                <a:spcPct val="150000"/>
              </a:lnSpc>
              <a:buNone/>
              <a:defRPr/>
            </a:pPr>
            <a:r>
              <a:rPr lang="tr-TR" altLang="tr-TR" b="1" dirty="0" smtClean="0">
                <a:solidFill>
                  <a:srgbClr val="CC3300"/>
                </a:solidFill>
                <a:cs typeface="Times New Roman" pitchFamily="18" charset="0"/>
              </a:rPr>
              <a:t>Danışmanlık Hizmetleri</a:t>
            </a:r>
          </a:p>
          <a:p>
            <a:pPr marL="273050" indent="-273050" algn="just">
              <a:lnSpc>
                <a:spcPct val="150000"/>
              </a:lnSpc>
              <a:buNone/>
              <a:defRPr/>
            </a:pPr>
            <a:endParaRPr lang="tr-TR" altLang="tr-TR" b="1" dirty="0" smtClean="0">
              <a:solidFill>
                <a:srgbClr val="CC3300"/>
              </a:solidFill>
              <a:cs typeface="Times New Roman" pitchFamily="18" charset="0"/>
            </a:endParaRPr>
          </a:p>
          <a:p>
            <a:pPr marL="273050" indent="-273050" algn="just">
              <a:lnSpc>
                <a:spcPct val="150000"/>
              </a:lnSpc>
              <a:defRPr/>
            </a:pPr>
            <a:r>
              <a:rPr lang="tr-TR" altLang="tr-TR" b="1" dirty="0" smtClean="0">
                <a:cs typeface="Times New Roman" pitchFamily="18" charset="0"/>
              </a:rPr>
              <a:t>Her öğrenciye mezun oluncaya kadar ders seçme, ders ekleme, kayıtlar gibi konularda rehberlik etmek üzere bir danışman atanır.</a:t>
            </a:r>
          </a:p>
          <a:p>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500034" y="785794"/>
            <a:ext cx="7467600" cy="4873752"/>
          </a:xfrm>
        </p:spPr>
        <p:txBody>
          <a:bodyPr>
            <a:normAutofit fontScale="62500" lnSpcReduction="20000"/>
          </a:bodyPr>
          <a:lstStyle/>
          <a:p>
            <a:pPr algn="just">
              <a:buNone/>
            </a:pPr>
            <a:r>
              <a:rPr lang="tr-TR" sz="3200" b="1" dirty="0" smtClean="0"/>
              <a:t>Danışmanlık</a:t>
            </a:r>
            <a:endParaRPr lang="tr-TR" sz="3200" b="1" dirty="0" smtClean="0"/>
          </a:p>
          <a:p>
            <a:pPr algn="just"/>
            <a:r>
              <a:rPr lang="tr-TR" b="1" dirty="0" smtClean="0"/>
              <a:t>MADDE 16 –</a:t>
            </a:r>
            <a:r>
              <a:rPr lang="tr-TR" dirty="0" smtClean="0"/>
              <a:t> (1) Her öğrenciye, bu Yönetmelik hükümlerine uygun bir akademik program izlemesini sağlamak üzere bir öğretim elemanı danışman olarak atanır</a:t>
            </a:r>
            <a:r>
              <a:rPr lang="tr-TR" dirty="0" smtClean="0"/>
              <a:t>..</a:t>
            </a:r>
            <a:endParaRPr lang="tr-TR" dirty="0" smtClean="0"/>
          </a:p>
          <a:p>
            <a:pPr algn="just"/>
            <a:r>
              <a:rPr lang="tr-TR" dirty="0" smtClean="0"/>
              <a:t>(2</a:t>
            </a:r>
            <a:r>
              <a:rPr lang="tr-TR" dirty="0" smtClean="0"/>
              <a:t>)......</a:t>
            </a:r>
            <a:endParaRPr lang="tr-TR" dirty="0" smtClean="0"/>
          </a:p>
          <a:p>
            <a:pPr algn="just"/>
            <a:r>
              <a:rPr lang="tr-TR" dirty="0" smtClean="0"/>
              <a:t>(3) Öğrenciye atanan danışman, öğrenci mezun oluncaya kadar değiştirilmez. Ancak; zorunlu hallerde ve/veya danışman veya öğrencinin değişiklik isteği halinde, bölüm başkanının/program koordinatörünün görüşüyle ilgili yönetim kurulunca karara bağlanır.</a:t>
            </a:r>
          </a:p>
          <a:p>
            <a:pPr algn="just"/>
            <a:r>
              <a:rPr lang="tr-TR" dirty="0" smtClean="0"/>
              <a:t>(4) </a:t>
            </a:r>
            <a:r>
              <a:rPr lang="tr-TR" b="1" u="sng" dirty="0" smtClean="0">
                <a:solidFill>
                  <a:srgbClr val="FF0000"/>
                </a:solidFill>
              </a:rPr>
              <a:t>Danışman, öğrenciyi öğrenimi boyunca izler ve öğrencinin devam etmekte olduğu program çerçevesinde her yarıyıl/yıl izleyeceği dersler ve bunlarla ilgili yapılacak değişiklikler hakkında öğrenciye önerilerde bulunur. Öğrencinin alması gereken zorunlu ve seçimlik dersler; devam ettiği programdaki başarı durumu yanında derslerin program içindeki dağılımı, yapısal özellikleri ve benzeri teknik değerlendirmeler de göz önüne alınmak suretiyle danışmanı tarafından belirlenir</a:t>
            </a:r>
            <a:r>
              <a:rPr lang="tr-TR" dirty="0" smtClean="0"/>
              <a:t>.</a:t>
            </a:r>
          </a:p>
          <a:p>
            <a:pPr algn="just"/>
            <a:r>
              <a:rPr lang="tr-TR" dirty="0" smtClean="0"/>
              <a:t>(5) </a:t>
            </a:r>
            <a:r>
              <a:rPr lang="tr-TR" b="1" u="sng" dirty="0" smtClean="0">
                <a:solidFill>
                  <a:srgbClr val="FF0000"/>
                </a:solidFill>
              </a:rPr>
              <a:t>Öğrencinin, yarıyıl/yıl kayıtlarının yapılması veya yenilenmesi sırasında derslerini danışmanı ile birlikte düzenlemesi ve derslerin kesinleşmesi için danışmanı tarafından onaylanması gerekir. Öğrenci tarafından yapılan ders seçme işleminin danışman tarafından onaylanmaması nedeniyle kayıt yenilemenin yapılamamasından danışman sorumludur.</a:t>
            </a:r>
          </a:p>
          <a:p>
            <a:pPr algn="just">
              <a:buNone/>
            </a:pP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539552" y="908720"/>
            <a:ext cx="7467600" cy="3744416"/>
          </a:xfrm>
        </p:spPr>
        <p:txBody>
          <a:bodyPr/>
          <a:lstStyle/>
          <a:p>
            <a:pPr algn="just">
              <a:buNone/>
            </a:pPr>
            <a:r>
              <a:rPr lang="tr-TR" dirty="0" smtClean="0"/>
              <a:t>Bu oryantasyon programının amacı;</a:t>
            </a:r>
          </a:p>
          <a:p>
            <a:pPr algn="just"/>
            <a:r>
              <a:rPr lang="tr-TR" dirty="0" smtClean="0"/>
              <a:t> üniversitemizin imkanlarını tanıtmak,</a:t>
            </a:r>
          </a:p>
          <a:p>
            <a:pPr algn="just"/>
            <a:r>
              <a:rPr lang="tr-TR" dirty="0" smtClean="0"/>
              <a:t>fakültemizi ve fakültemizde bulunan olanakları tanıtmak, </a:t>
            </a:r>
          </a:p>
          <a:p>
            <a:pPr algn="just"/>
            <a:r>
              <a:rPr lang="tr-TR" dirty="0" smtClean="0"/>
              <a:t>bölümümüzle ilgili gereken bilgileri vermek,</a:t>
            </a:r>
          </a:p>
          <a:p>
            <a:pPr algn="just"/>
            <a:r>
              <a:rPr lang="tr-TR" dirty="0" smtClean="0"/>
              <a:t> öğrenci olarak bilmeniz gereken sorumlulukları hatırlatmaktır. </a:t>
            </a:r>
          </a:p>
          <a:p>
            <a:pPr algn="just">
              <a:buNone/>
            </a:pPr>
            <a:r>
              <a:rPr lang="tr-TR" dirty="0" smtClean="0"/>
              <a:t> </a:t>
            </a:r>
          </a:p>
          <a:p>
            <a:pPr algn="just">
              <a:buNone/>
            </a:pPr>
            <a:endParaRPr lang="tr-TR" dirty="0" smtClean="0"/>
          </a:p>
          <a:p>
            <a:pPr algn="just">
              <a:buNone/>
            </a:pPr>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755576" y="836712"/>
            <a:ext cx="6840760" cy="3816424"/>
          </a:xfrm>
        </p:spPr>
        <p:txBody>
          <a:bodyPr/>
          <a:lstStyle/>
          <a:p>
            <a:pPr>
              <a:buNone/>
            </a:pPr>
            <a:endParaRPr lang="tr-TR" dirty="0" smtClean="0"/>
          </a:p>
          <a:p>
            <a:pPr>
              <a:buNone/>
            </a:pPr>
            <a:r>
              <a:rPr lang="tr-TR" dirty="0" smtClean="0"/>
              <a:t>Akademik Danışman:</a:t>
            </a:r>
          </a:p>
          <a:p>
            <a:pPr>
              <a:buNone/>
            </a:pPr>
            <a:endParaRPr lang="tr-TR" dirty="0" smtClean="0"/>
          </a:p>
          <a:p>
            <a:pPr>
              <a:buNone/>
            </a:pPr>
            <a:endParaRPr lang="tr-TR" dirty="0" smtClean="0"/>
          </a:p>
          <a:p>
            <a:pPr>
              <a:buNone/>
            </a:pPr>
            <a:r>
              <a:rPr lang="tr-TR" altLang="tr-TR" dirty="0" smtClean="0"/>
              <a:t>H Blok 3. Kat</a:t>
            </a:r>
          </a:p>
          <a:p>
            <a:pPr>
              <a:buNone/>
            </a:pPr>
            <a:endParaRPr lang="tr-TR" altLang="tr-TR" dirty="0" smtClean="0"/>
          </a:p>
          <a:p>
            <a:pPr>
              <a:buNone/>
            </a:pPr>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642910" y="642918"/>
            <a:ext cx="7467600" cy="4873752"/>
          </a:xfrm>
        </p:spPr>
        <p:txBody>
          <a:bodyPr>
            <a:normAutofit fontScale="92500" lnSpcReduction="20000"/>
          </a:bodyPr>
          <a:lstStyle/>
          <a:p>
            <a:pPr algn="just">
              <a:buNone/>
            </a:pPr>
            <a:r>
              <a:rPr lang="tr-TR" b="1" dirty="0" smtClean="0">
                <a:solidFill>
                  <a:srgbClr val="FF0000"/>
                </a:solidFill>
              </a:rPr>
              <a:t>İKİNCİ BÖLÜM</a:t>
            </a:r>
            <a:endParaRPr lang="tr-TR" dirty="0" smtClean="0">
              <a:solidFill>
                <a:srgbClr val="FF0000"/>
              </a:solidFill>
            </a:endParaRPr>
          </a:p>
          <a:p>
            <a:pPr algn="just">
              <a:buNone/>
            </a:pPr>
            <a:r>
              <a:rPr lang="tr-TR" b="1" dirty="0" smtClean="0">
                <a:solidFill>
                  <a:srgbClr val="FF0000"/>
                </a:solidFill>
              </a:rPr>
              <a:t>Kayıtlara İlişkin </a:t>
            </a:r>
            <a:r>
              <a:rPr lang="tr-TR" b="1" dirty="0" smtClean="0">
                <a:solidFill>
                  <a:srgbClr val="FF0000"/>
                </a:solidFill>
              </a:rPr>
              <a:t>Esaslar</a:t>
            </a:r>
          </a:p>
          <a:p>
            <a:pPr algn="just">
              <a:buNone/>
            </a:pPr>
            <a:endParaRPr lang="tr-TR" b="1" dirty="0" smtClean="0"/>
          </a:p>
          <a:p>
            <a:pPr algn="just">
              <a:buNone/>
            </a:pPr>
            <a:r>
              <a:rPr lang="tr-TR" b="1" dirty="0" smtClean="0"/>
              <a:t>Kayıt </a:t>
            </a:r>
            <a:r>
              <a:rPr lang="tr-TR" b="1" dirty="0" smtClean="0"/>
              <a:t>yenileme</a:t>
            </a:r>
            <a:endParaRPr lang="tr-TR" dirty="0" smtClean="0"/>
          </a:p>
          <a:p>
            <a:pPr algn="just"/>
            <a:r>
              <a:rPr lang="tr-TR" b="1" dirty="0" smtClean="0"/>
              <a:t>MADDE 5 –</a:t>
            </a:r>
            <a:r>
              <a:rPr lang="tr-TR" dirty="0" smtClean="0"/>
              <a:t> (1) </a:t>
            </a:r>
            <a:r>
              <a:rPr lang="tr-TR" b="1" dirty="0" smtClean="0"/>
              <a:t>(Değişik:RG-16/6/2014-29032)</a:t>
            </a:r>
            <a:r>
              <a:rPr lang="tr-TR" b="1" baseline="30000" dirty="0" smtClean="0"/>
              <a:t>(3) </a:t>
            </a:r>
            <a:r>
              <a:rPr lang="tr-TR" b="1" u="sng" dirty="0" smtClean="0">
                <a:solidFill>
                  <a:srgbClr val="FF0000"/>
                </a:solidFill>
              </a:rPr>
              <a:t>Öğrenciler her yarıyıl/yıl akademik takvimde belirtilen süre içinde kayıtlarını yenilemek zorundadır.</a:t>
            </a:r>
            <a:r>
              <a:rPr lang="tr-TR" dirty="0" smtClean="0"/>
              <a:t> Öğrencinin kayıt yenileyebilmesi için, öğrenim katkı payını ödemiş olması ve Senato tarafından belirlenen esaslara uygun olarak ders kaydını yaptırması gerekir. Bunlardan birini yerine getirmemiş öğrencinin, kaydı yenilenmez. </a:t>
            </a:r>
            <a:r>
              <a:rPr lang="tr-TR" b="1" u="sng" dirty="0" smtClean="0">
                <a:solidFill>
                  <a:srgbClr val="FF0000"/>
                </a:solidFill>
              </a:rPr>
              <a:t>Kayıt yenileme işlemi, öğrenci tarafından seçilen dersler öğrencinin danışmanı tarafından onaylanmadıkça kesinleşmez.</a:t>
            </a:r>
          </a:p>
          <a:p>
            <a:pPr algn="just">
              <a:buNone/>
            </a:pPr>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642910" y="642918"/>
            <a:ext cx="7467600" cy="4873752"/>
          </a:xfrm>
        </p:spPr>
        <p:txBody>
          <a:bodyPr>
            <a:normAutofit/>
          </a:bodyPr>
          <a:lstStyle/>
          <a:p>
            <a:pPr algn="just">
              <a:buNone/>
            </a:pPr>
            <a:r>
              <a:rPr lang="tr-TR" b="1" dirty="0" smtClean="0">
                <a:solidFill>
                  <a:srgbClr val="FF0000"/>
                </a:solidFill>
              </a:rPr>
              <a:t>İKİNCİ BÖLÜM</a:t>
            </a:r>
            <a:endParaRPr lang="tr-TR" dirty="0" smtClean="0">
              <a:solidFill>
                <a:srgbClr val="FF0000"/>
              </a:solidFill>
            </a:endParaRPr>
          </a:p>
          <a:p>
            <a:pPr algn="just">
              <a:buNone/>
            </a:pPr>
            <a:r>
              <a:rPr lang="tr-TR" b="1" dirty="0" smtClean="0">
                <a:solidFill>
                  <a:srgbClr val="FF0000"/>
                </a:solidFill>
              </a:rPr>
              <a:t>Kayıtlara İlişkin </a:t>
            </a:r>
            <a:r>
              <a:rPr lang="tr-TR" b="1" dirty="0" smtClean="0">
                <a:solidFill>
                  <a:srgbClr val="FF0000"/>
                </a:solidFill>
              </a:rPr>
              <a:t>Esaslar</a:t>
            </a:r>
          </a:p>
          <a:p>
            <a:pPr algn="just">
              <a:buNone/>
            </a:pPr>
            <a:endParaRPr lang="tr-TR" b="1" dirty="0" smtClean="0"/>
          </a:p>
          <a:p>
            <a:pPr algn="just">
              <a:buNone/>
            </a:pPr>
            <a:r>
              <a:rPr lang="tr-TR" b="1" dirty="0" smtClean="0"/>
              <a:t>Kayıt </a:t>
            </a:r>
            <a:r>
              <a:rPr lang="tr-TR" b="1" dirty="0" smtClean="0"/>
              <a:t>yenileme</a:t>
            </a:r>
            <a:endParaRPr lang="tr-TR" dirty="0" smtClean="0"/>
          </a:p>
          <a:p>
            <a:pPr algn="just"/>
            <a:r>
              <a:rPr lang="tr-TR" dirty="0" smtClean="0"/>
              <a:t>(2) </a:t>
            </a:r>
            <a:r>
              <a:rPr lang="tr-TR" b="1" dirty="0" smtClean="0"/>
              <a:t>...</a:t>
            </a:r>
            <a:endParaRPr lang="tr-TR" dirty="0" smtClean="0"/>
          </a:p>
          <a:p>
            <a:pPr algn="just"/>
            <a:r>
              <a:rPr lang="tr-TR" dirty="0" smtClean="0"/>
              <a:t>(3) </a:t>
            </a:r>
            <a:r>
              <a:rPr lang="tr-TR" b="1" u="sng" dirty="0" smtClean="0">
                <a:solidFill>
                  <a:srgbClr val="FF0000"/>
                </a:solidFill>
              </a:rPr>
              <a:t>Kaydını yenilemeyen öğrenciler ders alamazlar, sınavlara giremezler ve öğrencilik haklarından yararlanamazlar.</a:t>
            </a:r>
          </a:p>
          <a:p>
            <a:pPr algn="just">
              <a:buNone/>
            </a:pPr>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500034" y="714356"/>
            <a:ext cx="7467600" cy="4873752"/>
          </a:xfrm>
        </p:spPr>
        <p:txBody>
          <a:bodyPr>
            <a:normAutofit fontScale="85000" lnSpcReduction="20000"/>
          </a:bodyPr>
          <a:lstStyle/>
          <a:p>
            <a:pPr algn="ctr">
              <a:buNone/>
            </a:pPr>
            <a:r>
              <a:rPr lang="tr-TR" b="1" dirty="0" smtClean="0"/>
              <a:t>ÜÇÜNCÜ BÖLÜM</a:t>
            </a:r>
            <a:endParaRPr lang="tr-TR" dirty="0" smtClean="0"/>
          </a:p>
          <a:p>
            <a:pPr algn="ctr">
              <a:buNone/>
            </a:pPr>
            <a:r>
              <a:rPr lang="tr-TR" b="1" dirty="0" smtClean="0"/>
              <a:t>Eğitim-Öğretime İlişkin Esaslar</a:t>
            </a:r>
            <a:endParaRPr lang="tr-TR" dirty="0" smtClean="0"/>
          </a:p>
          <a:p>
            <a:pPr>
              <a:buNone/>
            </a:pPr>
            <a:endParaRPr lang="tr-TR" b="1" dirty="0" smtClean="0"/>
          </a:p>
          <a:p>
            <a:pPr>
              <a:buNone/>
            </a:pPr>
            <a:r>
              <a:rPr lang="tr-TR" b="1" dirty="0" smtClean="0"/>
              <a:t>Akademik </a:t>
            </a:r>
            <a:r>
              <a:rPr lang="tr-TR" b="1" dirty="0" smtClean="0"/>
              <a:t>takvim</a:t>
            </a:r>
            <a:endParaRPr lang="tr-TR" dirty="0" smtClean="0"/>
          </a:p>
          <a:p>
            <a:r>
              <a:rPr lang="tr-TR" b="1" dirty="0" smtClean="0"/>
              <a:t>MADDE 7 –</a:t>
            </a:r>
            <a:r>
              <a:rPr lang="tr-TR" dirty="0" smtClean="0"/>
              <a:t> (1) </a:t>
            </a:r>
            <a:r>
              <a:rPr lang="tr-TR" b="1" dirty="0" smtClean="0"/>
              <a:t>Üniversitenin tüm birimleri tarafından uygulanacak akademik takvim Senato tarafından kararlaştırılır</a:t>
            </a:r>
            <a:r>
              <a:rPr lang="tr-TR" dirty="0" smtClean="0"/>
              <a:t>.</a:t>
            </a:r>
          </a:p>
          <a:p>
            <a:pPr algn="just"/>
            <a:r>
              <a:rPr lang="tr-TR" dirty="0" smtClean="0"/>
              <a:t>(2) </a:t>
            </a:r>
            <a:r>
              <a:rPr lang="tr-TR" b="1" dirty="0" smtClean="0"/>
              <a:t>(Değişik:RG-16/6/2014-29032)</a:t>
            </a:r>
            <a:r>
              <a:rPr lang="tr-TR" b="1" baseline="30000" dirty="0" smtClean="0"/>
              <a:t>(3)</a:t>
            </a:r>
            <a:r>
              <a:rPr lang="tr-TR" b="1" dirty="0" smtClean="0"/>
              <a:t>  </a:t>
            </a:r>
            <a:r>
              <a:rPr lang="tr-TR" b="1" u="sng" dirty="0" smtClean="0">
                <a:solidFill>
                  <a:srgbClr val="FF0000"/>
                </a:solidFill>
              </a:rPr>
              <a:t>Bir eğitim-öğretim yılı; güz yarıyılı ve bahar yarıyılı olmak üzere iki yarıyıldan oluşur. Her bir yarıyıl on dört hafta ders, bir hafta ara sınav haftası ve iki hafta da yarıyıl sonu sınav haftası olmak üzere on yedi haftadan oluşur. </a:t>
            </a:r>
            <a:r>
              <a:rPr lang="tr-TR" dirty="0" smtClean="0"/>
              <a:t>Bu süreye bütünleme sınavları ve mezuniyet için tanınan ek sınav haklarına ilişkin süreler dahil değildir.  Eğitim-öğretim yılı ve ilgili diğer faaliyetlerin başlama ve bitiş tarihleri, Senato tarafından belirlenen akademik takvim ile duyurulur. Ara sınav haftasında ders yapılmaz. </a:t>
            </a:r>
          </a:p>
          <a:p>
            <a:pPr algn="just">
              <a:buNone/>
            </a:pPr>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500034" y="714356"/>
            <a:ext cx="7467600" cy="4873752"/>
          </a:xfrm>
        </p:spPr>
        <p:txBody>
          <a:bodyPr>
            <a:normAutofit fontScale="70000" lnSpcReduction="20000"/>
          </a:bodyPr>
          <a:lstStyle/>
          <a:p>
            <a:pPr algn="ctr">
              <a:buNone/>
            </a:pPr>
            <a:r>
              <a:rPr lang="tr-TR" b="1" dirty="0" smtClean="0"/>
              <a:t>ÜÇÜNCÜ BÖLÜM</a:t>
            </a:r>
            <a:endParaRPr lang="tr-TR" dirty="0" smtClean="0"/>
          </a:p>
          <a:p>
            <a:pPr algn="ctr">
              <a:buNone/>
            </a:pPr>
            <a:r>
              <a:rPr lang="tr-TR" b="1" dirty="0" smtClean="0"/>
              <a:t>Eğitim-Öğretime İlişkin Esaslar</a:t>
            </a:r>
            <a:endParaRPr lang="tr-TR" dirty="0" smtClean="0"/>
          </a:p>
          <a:p>
            <a:pPr algn="just">
              <a:buNone/>
            </a:pPr>
            <a:endParaRPr lang="tr-TR" b="1" dirty="0" smtClean="0"/>
          </a:p>
          <a:p>
            <a:pPr algn="just">
              <a:buNone/>
            </a:pPr>
            <a:r>
              <a:rPr lang="tr-TR" b="1" dirty="0" smtClean="0"/>
              <a:t>Derslerin kredi değeri ve saati</a:t>
            </a:r>
            <a:endParaRPr lang="tr-TR" dirty="0" smtClean="0"/>
          </a:p>
          <a:p>
            <a:pPr algn="just"/>
            <a:r>
              <a:rPr lang="tr-TR" b="1" dirty="0" smtClean="0"/>
              <a:t>MADDE 10 –</a:t>
            </a:r>
            <a:r>
              <a:rPr lang="tr-TR" dirty="0" smtClean="0"/>
              <a:t> (1) Her dersin AKTS kredisi öğretim programında belirtilir. AKTS kredisinin hesaplanmasında teorik ders saati, uygulama ve/veya </a:t>
            </a:r>
            <a:r>
              <a:rPr lang="tr-TR" dirty="0" err="1" smtClean="0"/>
              <a:t>laboratuvar</a:t>
            </a:r>
            <a:r>
              <a:rPr lang="tr-TR" dirty="0" smtClean="0"/>
              <a:t> ders saati, öğrencilerin ilgili ders için yapmaları gereken ön hazırlık, ödev, araştırma, sunum hazırlama, sınava hazırlık, sınav ve benzeri çalışmalara ilişkin süreler </a:t>
            </a:r>
            <a:r>
              <a:rPr lang="tr-TR" dirty="0" err="1" smtClean="0"/>
              <a:t>gözönünde</a:t>
            </a:r>
            <a:r>
              <a:rPr lang="tr-TR" dirty="0" smtClean="0"/>
              <a:t> bulundurulur.</a:t>
            </a:r>
          </a:p>
          <a:p>
            <a:pPr algn="just"/>
            <a:r>
              <a:rPr lang="tr-TR" dirty="0" smtClean="0"/>
              <a:t>(2) Tüm diploma programlarında, öğrencilere verilecek derslerin AKTS kredisi toplamı her bir yarıyıl için </a:t>
            </a:r>
            <a:r>
              <a:rPr lang="tr-TR" b="1" dirty="0" smtClean="0">
                <a:solidFill>
                  <a:srgbClr val="FF0000"/>
                </a:solidFill>
              </a:rPr>
              <a:t>OTUZDUR. </a:t>
            </a:r>
            <a:r>
              <a:rPr lang="tr-TR" dirty="0" smtClean="0"/>
              <a:t>Yıllık </a:t>
            </a:r>
            <a:r>
              <a:rPr lang="tr-TR" dirty="0" smtClean="0"/>
              <a:t>program uygulanan birimlerde yıllık AKTS kredisi toplamı </a:t>
            </a:r>
            <a:r>
              <a:rPr lang="tr-TR" b="1" dirty="0" smtClean="0">
                <a:solidFill>
                  <a:srgbClr val="FF0000"/>
                </a:solidFill>
              </a:rPr>
              <a:t>ALTMIŞDIR.</a:t>
            </a:r>
            <a:endParaRPr lang="tr-TR" b="1" dirty="0" smtClean="0">
              <a:solidFill>
                <a:srgbClr val="FF0000"/>
              </a:solidFill>
            </a:endParaRPr>
          </a:p>
          <a:p>
            <a:pPr algn="just"/>
            <a:r>
              <a:rPr lang="tr-TR" dirty="0" smtClean="0"/>
              <a:t>(3) Teorik ve uygulamalı derslerin her bir ders saati süresi elli dakikadır. Haftalık ders çizelgeleri, dersler arasında on dakika bırakılacak şekilde düzenlenir.</a:t>
            </a:r>
          </a:p>
          <a:p>
            <a:pPr algn="just">
              <a:buNone/>
            </a:pPr>
            <a:r>
              <a:rPr lang="tr-TR" b="1" dirty="0" smtClean="0"/>
              <a:t>Dersler</a:t>
            </a:r>
            <a:endParaRPr lang="tr-TR" dirty="0" smtClean="0"/>
          </a:p>
          <a:p>
            <a:pPr algn="just"/>
            <a:r>
              <a:rPr lang="tr-TR" b="1" dirty="0" smtClean="0"/>
              <a:t>MADDE 11 –</a:t>
            </a:r>
            <a:r>
              <a:rPr lang="tr-TR" dirty="0" smtClean="0"/>
              <a:t> (1) Dersler; zorunlu dersler, ortak zorunlu dersler, seçimlik dersler, önkoşullu dersler ve önkoşul dersleri olarak gruplandırılır.</a:t>
            </a:r>
          </a:p>
          <a:p>
            <a:pPr algn="just">
              <a:buNone/>
            </a:pPr>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500034" y="714356"/>
            <a:ext cx="7467600" cy="4873752"/>
          </a:xfrm>
        </p:spPr>
        <p:txBody>
          <a:bodyPr>
            <a:normAutofit/>
          </a:bodyPr>
          <a:lstStyle/>
          <a:p>
            <a:pPr algn="ctr">
              <a:buNone/>
            </a:pPr>
            <a:r>
              <a:rPr lang="tr-TR" b="1" dirty="0" smtClean="0"/>
              <a:t>ÜÇÜNCÜ BÖLÜM</a:t>
            </a:r>
            <a:endParaRPr lang="tr-TR" dirty="0" smtClean="0"/>
          </a:p>
          <a:p>
            <a:pPr algn="ctr">
              <a:buNone/>
            </a:pPr>
            <a:r>
              <a:rPr lang="tr-TR" b="1" dirty="0" smtClean="0"/>
              <a:t>Eğitim-Öğretime İlişkin Esaslar</a:t>
            </a:r>
            <a:endParaRPr lang="tr-TR" dirty="0" smtClean="0"/>
          </a:p>
          <a:p>
            <a:pPr algn="just">
              <a:buNone/>
            </a:pPr>
            <a:endParaRPr lang="tr-TR" b="1" dirty="0" smtClean="0"/>
          </a:p>
          <a:p>
            <a:pPr algn="just">
              <a:buNone/>
            </a:pPr>
            <a:r>
              <a:rPr lang="tr-TR" b="1" dirty="0" smtClean="0"/>
              <a:t>Öğretim programı</a:t>
            </a:r>
            <a:endParaRPr lang="tr-TR" dirty="0" smtClean="0"/>
          </a:p>
          <a:p>
            <a:pPr algn="just"/>
            <a:r>
              <a:rPr lang="tr-TR" b="1" dirty="0" smtClean="0"/>
              <a:t>MADDE 12 –</a:t>
            </a:r>
            <a:r>
              <a:rPr lang="tr-TR" dirty="0" smtClean="0"/>
              <a:t> </a:t>
            </a:r>
            <a:r>
              <a:rPr lang="tr-TR" b="1" dirty="0" smtClean="0"/>
              <a:t>(Değişik:RG-16/6/2014-29032)</a:t>
            </a:r>
            <a:r>
              <a:rPr lang="tr-TR" b="1" baseline="30000" dirty="0" smtClean="0"/>
              <a:t> (3) </a:t>
            </a:r>
            <a:r>
              <a:rPr lang="tr-TR" b="1" dirty="0" smtClean="0"/>
              <a:t> </a:t>
            </a:r>
            <a:endParaRPr lang="tr-TR" dirty="0" smtClean="0"/>
          </a:p>
          <a:p>
            <a:pPr algn="just"/>
            <a:r>
              <a:rPr lang="tr-TR" dirty="0" smtClean="0"/>
              <a:t>(1</a:t>
            </a:r>
            <a:r>
              <a:rPr lang="tr-TR" dirty="0" smtClean="0"/>
              <a:t>)......</a:t>
            </a:r>
            <a:endParaRPr lang="tr-TR" dirty="0" smtClean="0"/>
          </a:p>
          <a:p>
            <a:pPr algn="just"/>
            <a:r>
              <a:rPr lang="tr-TR" dirty="0" smtClean="0"/>
              <a:t>(2) </a:t>
            </a:r>
            <a:r>
              <a:rPr lang="tr-TR" b="1" u="sng" dirty="0" smtClean="0">
                <a:solidFill>
                  <a:srgbClr val="FF0000"/>
                </a:solidFill>
              </a:rPr>
              <a:t>Öğretim programında; her yarıyılda/yılda okutulacak dersler ile bu derslerin AKTS kredisi, teorik ve uygulamalı ders saatleri yer alır.</a:t>
            </a:r>
          </a:p>
          <a:p>
            <a:pPr algn="just">
              <a:buNone/>
            </a:pPr>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sz="quarter" idx="1"/>
          </p:nvPr>
        </p:nvPicPr>
        <p:blipFill>
          <a:blip r:embed="rId2"/>
          <a:srcRect/>
          <a:stretch>
            <a:fillRect/>
          </a:stretch>
        </p:blipFill>
        <p:spPr bwMode="auto">
          <a:xfrm>
            <a:off x="642910" y="1000108"/>
            <a:ext cx="7467600" cy="3857652"/>
          </a:xfrm>
          <a:prstGeom prst="rect">
            <a:avLst/>
          </a:prstGeom>
          <a:noFill/>
          <a:ln w="9525">
            <a:noFill/>
            <a:miter lim="800000"/>
            <a:headEnd/>
            <a:tailEnd/>
          </a:ln>
          <a:effectLst/>
        </p:spPr>
      </p:pic>
      <p:cxnSp>
        <p:nvCxnSpPr>
          <p:cNvPr id="6" name="5 Düz Ok Bağlayıcısı"/>
          <p:cNvCxnSpPr/>
          <p:nvPr/>
        </p:nvCxnSpPr>
        <p:spPr>
          <a:xfrm flipV="1">
            <a:off x="1428728" y="3143248"/>
            <a:ext cx="1285884" cy="92869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857224" y="642918"/>
            <a:ext cx="7589323" cy="5186371"/>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sz="quarter" idx="1"/>
          </p:nvPr>
        </p:nvPicPr>
        <p:blipFill>
          <a:blip r:embed="rId2"/>
          <a:srcRect/>
          <a:stretch>
            <a:fillRect/>
          </a:stretch>
        </p:blipFill>
        <p:spPr bwMode="auto">
          <a:xfrm>
            <a:off x="857224" y="714356"/>
            <a:ext cx="6646757" cy="506362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539552" y="836712"/>
            <a:ext cx="7467600" cy="4873752"/>
          </a:xfrm>
        </p:spPr>
        <p:txBody>
          <a:bodyPr/>
          <a:lstStyle/>
          <a:p>
            <a:pPr>
              <a:lnSpc>
                <a:spcPct val="150000"/>
              </a:lnSpc>
              <a:buNone/>
            </a:pPr>
            <a:r>
              <a:rPr lang="tr-TR" altLang="tr-TR" b="1" dirty="0" smtClean="0">
                <a:solidFill>
                  <a:srgbClr val="CC3300"/>
                </a:solidFill>
                <a:latin typeface="Times New Roman" pitchFamily="18" charset="0"/>
                <a:cs typeface="Times New Roman" pitchFamily="18" charset="0"/>
              </a:rPr>
              <a:t>Akademik Takvim ne demektir?</a:t>
            </a:r>
          </a:p>
          <a:p>
            <a:pPr algn="just">
              <a:lnSpc>
                <a:spcPct val="150000"/>
              </a:lnSpc>
            </a:pPr>
            <a:endParaRPr lang="tr-TR" altLang="tr-TR" b="1" dirty="0" smtClean="0">
              <a:solidFill>
                <a:srgbClr val="CC3300"/>
              </a:solidFill>
              <a:latin typeface="Times New Roman" pitchFamily="18" charset="0"/>
              <a:cs typeface="Times New Roman" pitchFamily="18" charset="0"/>
            </a:endParaRPr>
          </a:p>
          <a:p>
            <a:pPr algn="just">
              <a:lnSpc>
                <a:spcPct val="150000"/>
              </a:lnSpc>
            </a:pPr>
            <a:r>
              <a:rPr lang="tr-TR" altLang="tr-TR" dirty="0" smtClean="0">
                <a:latin typeface="Times New Roman" pitchFamily="18" charset="0"/>
                <a:cs typeface="Times New Roman" pitchFamily="18" charset="0"/>
              </a:rPr>
              <a:t>Üniversitelerdeki eğitim öğretim faaliyetlerinin zamanlamasını gösteren çizelgelere akademik takvim adı verilir. Giresun Üniversitesi’nin ana sayfasında akademik takvim yer almaktadır. </a:t>
            </a:r>
          </a:p>
          <a:p>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611560" y="836712"/>
            <a:ext cx="7467600" cy="4873752"/>
          </a:xfrm>
        </p:spPr>
        <p:txBody>
          <a:bodyPr>
            <a:normAutofit fontScale="92500" lnSpcReduction="20000"/>
          </a:bodyPr>
          <a:lstStyle/>
          <a:p>
            <a:pPr marL="273050" indent="-273050">
              <a:lnSpc>
                <a:spcPct val="150000"/>
              </a:lnSpc>
              <a:buNone/>
              <a:defRPr/>
            </a:pPr>
            <a:r>
              <a:rPr lang="tr-TR" altLang="tr-TR" b="1" dirty="0" smtClean="0">
                <a:solidFill>
                  <a:srgbClr val="CC3300"/>
                </a:solidFill>
                <a:cs typeface="Times New Roman" pitchFamily="18" charset="0"/>
              </a:rPr>
              <a:t>Duyuru ve ilanlara nerelerden ulaşabilirim?</a:t>
            </a:r>
          </a:p>
          <a:p>
            <a:pPr marL="273050" indent="-273050">
              <a:lnSpc>
                <a:spcPct val="150000"/>
              </a:lnSpc>
              <a:buNone/>
              <a:defRPr/>
            </a:pPr>
            <a:endParaRPr lang="tr-TR" altLang="tr-TR" b="1" dirty="0" smtClean="0">
              <a:solidFill>
                <a:srgbClr val="CC3300"/>
              </a:solidFill>
              <a:cs typeface="Times New Roman" pitchFamily="18" charset="0"/>
            </a:endParaRPr>
          </a:p>
          <a:p>
            <a:pPr marL="273050" indent="-273050" algn="just">
              <a:lnSpc>
                <a:spcPct val="150000"/>
              </a:lnSpc>
              <a:buFontTx/>
              <a:buChar char="-"/>
              <a:defRPr/>
            </a:pPr>
            <a:r>
              <a:rPr lang="tr-TR" altLang="tr-TR" dirty="0" smtClean="0">
                <a:cs typeface="Times New Roman" pitchFamily="18" charset="0"/>
              </a:rPr>
              <a:t>Eğitim Fakültesinde, her </a:t>
            </a:r>
            <a:r>
              <a:rPr lang="tr-TR" altLang="tr-TR" dirty="0" smtClean="0">
                <a:cs typeface="Times New Roman" pitchFamily="18" charset="0"/>
              </a:rPr>
              <a:t>bölüm ve ana bilim </a:t>
            </a:r>
            <a:r>
              <a:rPr lang="tr-TR" altLang="tr-TR" dirty="0" smtClean="0">
                <a:cs typeface="Times New Roman" pitchFamily="18" charset="0"/>
              </a:rPr>
              <a:t>dalı için  ilanların </a:t>
            </a:r>
            <a:r>
              <a:rPr lang="tr-TR" altLang="tr-TR" dirty="0" smtClean="0">
                <a:cs typeface="Times New Roman" pitchFamily="18" charset="0"/>
              </a:rPr>
              <a:t>bulunduğu </a:t>
            </a:r>
            <a:r>
              <a:rPr lang="tr-TR" altLang="tr-TR" dirty="0" smtClean="0">
                <a:cs typeface="Times New Roman" pitchFamily="18" charset="0"/>
              </a:rPr>
              <a:t>panolardan, sekreterliklerden, </a:t>
            </a:r>
            <a:r>
              <a:rPr lang="tr-TR" altLang="tr-TR" dirty="0" smtClean="0">
                <a:cs typeface="Times New Roman" pitchFamily="18" charset="0"/>
              </a:rPr>
              <a:t>derslik ve </a:t>
            </a:r>
            <a:r>
              <a:rPr lang="tr-TR" altLang="tr-TR" dirty="0" err="1" smtClean="0">
                <a:cs typeface="Times New Roman" pitchFamily="18" charset="0"/>
              </a:rPr>
              <a:t>laboratuvar</a:t>
            </a:r>
            <a:r>
              <a:rPr lang="tr-TR" altLang="tr-TR" dirty="0" smtClean="0">
                <a:cs typeface="Times New Roman" pitchFamily="18" charset="0"/>
              </a:rPr>
              <a:t> binalarının girişlerindeki </a:t>
            </a:r>
            <a:r>
              <a:rPr lang="tr-TR" altLang="tr-TR" dirty="0" smtClean="0">
                <a:cs typeface="Times New Roman" pitchFamily="18" charset="0"/>
              </a:rPr>
              <a:t>kapılardan ve eğitim fakültesinin resmi internet sitesinden ilgili </a:t>
            </a:r>
            <a:r>
              <a:rPr lang="tr-TR" altLang="tr-TR" dirty="0" smtClean="0">
                <a:cs typeface="Times New Roman" pitchFamily="18" charset="0"/>
              </a:rPr>
              <a:t>ilan ve duyurulara </a:t>
            </a:r>
            <a:r>
              <a:rPr lang="tr-TR" altLang="tr-TR" dirty="0" smtClean="0">
                <a:cs typeface="Times New Roman" pitchFamily="18" charset="0"/>
              </a:rPr>
              <a:t>ulaşılabilirs</a:t>
            </a:r>
            <a:r>
              <a:rPr lang="tr-TR" altLang="tr-TR" dirty="0" smtClean="0">
                <a:cs typeface="Times New Roman" pitchFamily="18" charset="0"/>
              </a:rPr>
              <a:t>iniz</a:t>
            </a:r>
            <a:r>
              <a:rPr lang="tr-TR" altLang="tr-TR" dirty="0" smtClean="0">
                <a:cs typeface="Times New Roman" pitchFamily="18" charset="0"/>
              </a:rPr>
              <a:t>.</a:t>
            </a:r>
            <a:endParaRPr lang="tr-TR" altLang="tr-TR" dirty="0" smtClean="0">
              <a:cs typeface="Times New Roman" pitchFamily="18" charset="0"/>
            </a:endParaRPr>
          </a:p>
          <a:p>
            <a:pPr marL="273050" indent="-273050" algn="just">
              <a:lnSpc>
                <a:spcPct val="150000"/>
              </a:lnSpc>
              <a:buFontTx/>
              <a:buChar char="-"/>
              <a:defRPr/>
            </a:pPr>
            <a:endParaRPr lang="tr-TR" altLang="tr-TR" dirty="0" smtClean="0">
              <a:cs typeface="Times New Roman" pitchFamily="18" charset="0"/>
            </a:endParaRPr>
          </a:p>
          <a:p>
            <a:pPr>
              <a:buFont typeface="Arial" pitchFamily="34" charset="0"/>
              <a:buChar char="•"/>
              <a:defRPr/>
            </a:pPr>
            <a:r>
              <a:rPr lang="tr-TR" altLang="tr-TR" dirty="0" smtClean="0"/>
              <a:t>Duyuru Takibi için</a:t>
            </a:r>
          </a:p>
          <a:p>
            <a:pPr>
              <a:buFont typeface="Arial" pitchFamily="34" charset="0"/>
              <a:buChar char="•"/>
              <a:defRPr/>
            </a:pPr>
            <a:endParaRPr lang="tr-TR" altLang="tr-TR" dirty="0" smtClean="0"/>
          </a:p>
          <a:p>
            <a:pPr>
              <a:buFont typeface="Arial" pitchFamily="34" charset="0"/>
              <a:buChar char="•"/>
              <a:defRPr/>
            </a:pPr>
            <a:r>
              <a:rPr lang="tr-TR" altLang="tr-TR" b="1" dirty="0" smtClean="0">
                <a:hlinkClick r:id="rId2"/>
              </a:rPr>
              <a:t>www.</a:t>
            </a:r>
            <a:r>
              <a:rPr lang="tr-TR" altLang="tr-TR" b="1" dirty="0" err="1" smtClean="0">
                <a:hlinkClick r:id="rId2"/>
              </a:rPr>
              <a:t>giresun</a:t>
            </a:r>
            <a:r>
              <a:rPr lang="tr-TR" altLang="tr-TR" b="1" dirty="0" smtClean="0">
                <a:hlinkClick r:id="rId2"/>
              </a:rPr>
              <a:t>.edu.tr</a:t>
            </a:r>
            <a:endParaRPr lang="tr-TR" altLang="tr-TR" b="1" dirty="0" smtClean="0"/>
          </a:p>
          <a:p>
            <a:pPr>
              <a:buNone/>
            </a:pPr>
            <a:endParaRPr lang="tr-T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571472" y="642918"/>
            <a:ext cx="7781030" cy="4929198"/>
          </a:xfrm>
          <a:prstGeom prst="rect">
            <a:avLst/>
          </a:prstGeom>
          <a:noFill/>
          <a:ln w="9525">
            <a:noFill/>
            <a:miter lim="800000"/>
            <a:headEnd/>
            <a:tailEnd/>
          </a:ln>
          <a:effectLst/>
        </p:spPr>
      </p:pic>
      <p:cxnSp>
        <p:nvCxnSpPr>
          <p:cNvPr id="6" name="5 Düz Ok Bağlayıcısı"/>
          <p:cNvCxnSpPr/>
          <p:nvPr/>
        </p:nvCxnSpPr>
        <p:spPr>
          <a:xfrm rot="16200000" flipH="1">
            <a:off x="4679157" y="1250141"/>
            <a:ext cx="1785950" cy="28575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sz="quarter" idx="1"/>
          </p:nvPr>
        </p:nvPicPr>
        <p:blipFill>
          <a:blip r:embed="rId2"/>
          <a:srcRect/>
          <a:stretch>
            <a:fillRect/>
          </a:stretch>
        </p:blipFill>
        <p:spPr bwMode="auto">
          <a:xfrm>
            <a:off x="912318" y="642938"/>
            <a:ext cx="6500213" cy="4873625"/>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sz="quarter" idx="1"/>
          </p:nvPr>
        </p:nvPicPr>
        <p:blipFill>
          <a:blip r:embed="rId2"/>
          <a:srcRect/>
          <a:stretch>
            <a:fillRect/>
          </a:stretch>
        </p:blipFill>
        <p:spPr bwMode="auto">
          <a:xfrm>
            <a:off x="537373" y="785813"/>
            <a:ext cx="7392980" cy="4873625"/>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67544" y="764704"/>
            <a:ext cx="7467600" cy="4873752"/>
          </a:xfrm>
        </p:spPr>
        <p:txBody>
          <a:bodyPr>
            <a:normAutofit fontScale="92500" lnSpcReduction="10000"/>
          </a:bodyPr>
          <a:lstStyle/>
          <a:p>
            <a:pPr>
              <a:lnSpc>
                <a:spcPct val="150000"/>
              </a:lnSpc>
              <a:buNone/>
              <a:defRPr/>
            </a:pPr>
            <a:r>
              <a:rPr lang="tr-TR" altLang="tr-TR" b="1" dirty="0" smtClean="0">
                <a:solidFill>
                  <a:srgbClr val="CC3300"/>
                </a:solidFill>
                <a:cs typeface="Times New Roman" pitchFamily="18" charset="0"/>
              </a:rPr>
              <a:t>Ders alma işlemi nedir? Nasıl ve ne zaman yapılır?</a:t>
            </a:r>
          </a:p>
          <a:p>
            <a:pPr algn="just">
              <a:lnSpc>
                <a:spcPct val="150000"/>
              </a:lnSpc>
              <a:defRPr/>
            </a:pPr>
            <a:r>
              <a:rPr lang="tr-TR" altLang="tr-TR" dirty="0" smtClean="0">
                <a:cs typeface="Times New Roman" pitchFamily="18" charset="0"/>
              </a:rPr>
              <a:t>Üniversitelerde öğrenim gören tüm öğrencilerin dönem açılmadan önce, ilgili sınıftaki ve/veya bir önceki yıllardan tekrar alması gereken derslerinin danışman denetiminde belirlenmesidir. </a:t>
            </a:r>
            <a:r>
              <a:rPr lang="tr-TR" altLang="tr-TR" b="1" dirty="0" smtClean="0">
                <a:solidFill>
                  <a:srgbClr val="FF0000"/>
                </a:solidFill>
                <a:cs typeface="Times New Roman" pitchFamily="18" charset="0"/>
              </a:rPr>
              <a:t>Ders alma işlemleri her eğitim öğretim yılında 2 kez AKADEMİK TAKVİMDE BELİRLENEN TARİHLER ARASINDA </a:t>
            </a:r>
            <a:r>
              <a:rPr lang="tr-TR" altLang="tr-TR" dirty="0" smtClean="0">
                <a:cs typeface="Times New Roman" pitchFamily="18" charset="0"/>
              </a:rPr>
              <a:t>öğrenci bilgi sistemi üzerinden yapılmaktadır.</a:t>
            </a:r>
            <a:endParaRPr lang="tr-TR" altLang="tr-TR" dirty="0" smtClean="0">
              <a:solidFill>
                <a:srgbClr val="CC3300"/>
              </a:solidFill>
              <a:cs typeface="Tahoma" charset="0"/>
            </a:endParaRPr>
          </a:p>
          <a:p>
            <a:pPr>
              <a:buNone/>
            </a:pPr>
            <a:endParaRPr lang="tr-T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785786" y="1357298"/>
            <a:ext cx="7309376" cy="4357718"/>
          </a:xfrm>
          <a:prstGeom prst="rect">
            <a:avLst/>
          </a:prstGeom>
          <a:noFill/>
          <a:ln w="38100">
            <a:solidFill>
              <a:srgbClr val="FF0000"/>
            </a:solidFill>
            <a:miter lim="800000"/>
            <a:headEnd/>
            <a:tailEnd/>
          </a:ln>
          <a:effectLst/>
        </p:spPr>
      </p:pic>
      <p:cxnSp>
        <p:nvCxnSpPr>
          <p:cNvPr id="8" name="7 Düz Ok Bağlayıcısı"/>
          <p:cNvCxnSpPr/>
          <p:nvPr/>
        </p:nvCxnSpPr>
        <p:spPr>
          <a:xfrm flipV="1">
            <a:off x="5143504" y="4214818"/>
            <a:ext cx="1071570" cy="7143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i="1" dirty="0" smtClean="0"/>
              <a:t>DERS SEÇME VE KAYIT YENİLEME</a:t>
            </a:r>
            <a:endParaRPr lang="tr-TR" b="1" i="1" dirty="0"/>
          </a:p>
        </p:txBody>
      </p:sp>
      <p:sp>
        <p:nvSpPr>
          <p:cNvPr id="3" name="2 İçerik Yer Tutucusu"/>
          <p:cNvSpPr>
            <a:spLocks noGrp="1"/>
          </p:cNvSpPr>
          <p:nvPr>
            <p:ph sz="quarter" idx="1"/>
          </p:nvPr>
        </p:nvSpPr>
        <p:spPr/>
        <p:txBody>
          <a:bodyPr/>
          <a:lstStyle/>
          <a:p>
            <a:r>
              <a:rPr lang="tr-TR" dirty="0" smtClean="0"/>
              <a:t>HER ÖĞRENCİNİN SORUMLULUĞUNDA OLAN VE HER DÖNEM BAŞINDA YAPILMASI GEREKEN EN ÖNEMLİ İŞLEM!</a:t>
            </a:r>
          </a:p>
          <a:p>
            <a:pPr>
              <a:buNone/>
            </a:pPr>
            <a:endParaRPr lang="tr-TR" dirty="0" smtClean="0"/>
          </a:p>
          <a:p>
            <a:pPr marL="457200" indent="-457200" algn="just">
              <a:buFont typeface="+mj-lt"/>
              <a:buAutoNum type="arabicParenR"/>
              <a:defRPr/>
            </a:pPr>
            <a:r>
              <a:rPr lang="tr-TR" altLang="tr-TR" dirty="0" smtClean="0"/>
              <a:t>Ders seçiminizi öğrenci bilgi sisteminden yapmanız </a:t>
            </a:r>
            <a:r>
              <a:rPr lang="tr-TR" altLang="tr-TR" dirty="0" smtClean="0"/>
              <a:t> gerekir.</a:t>
            </a:r>
            <a:endParaRPr lang="tr-TR" altLang="tr-TR" dirty="0" smtClean="0"/>
          </a:p>
          <a:p>
            <a:pPr marL="457200" indent="-457200" algn="just">
              <a:buFont typeface="+mj-lt"/>
              <a:buAutoNum type="arabicParenR"/>
              <a:defRPr/>
            </a:pPr>
            <a:r>
              <a:rPr lang="tr-TR" altLang="tr-TR" dirty="0" smtClean="0"/>
              <a:t>Danışmanınız ders kaydınızı onayladıktan sonra, kayıt yenileme formunu 2 adet çıktı alarak </a:t>
            </a:r>
            <a:r>
              <a:rPr lang="tr-TR" altLang="tr-TR" b="1" dirty="0" smtClean="0"/>
              <a:t>akademik takvimde belirtilen tarihler arasında</a:t>
            </a:r>
            <a:r>
              <a:rPr lang="tr-TR" altLang="tr-TR" dirty="0" smtClean="0"/>
              <a:t> danışmanınıza imzalatmanız gerekmektedir</a:t>
            </a:r>
            <a:r>
              <a:rPr lang="tr-TR" altLang="tr-TR" dirty="0" smtClean="0"/>
              <a:t>…</a:t>
            </a:r>
          </a:p>
          <a:p>
            <a:pPr marL="457200" indent="-457200" algn="just">
              <a:buFont typeface="+mj-lt"/>
              <a:buAutoNum type="arabicParenR"/>
              <a:defRPr/>
            </a:pPr>
            <a:r>
              <a:rPr lang="tr-TR" altLang="tr-TR" dirty="0" smtClean="0"/>
              <a:t>Ekran görüntüsü alabilirsiniz. </a:t>
            </a:r>
            <a:endParaRPr lang="tr-TR" altLang="tr-TR" dirty="0" smtClean="0"/>
          </a:p>
          <a:p>
            <a:endParaRPr lang="tr-T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785786" y="785794"/>
            <a:ext cx="7000924" cy="4386274"/>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sz="quarter" idx="1"/>
          </p:nvPr>
        </p:nvPicPr>
        <p:blipFill>
          <a:blip r:embed="rId2" cstate="print"/>
          <a:srcRect/>
          <a:stretch>
            <a:fillRect/>
          </a:stretch>
        </p:blipFill>
        <p:spPr bwMode="auto">
          <a:xfrm>
            <a:off x="827585" y="548680"/>
            <a:ext cx="7056784" cy="5616624"/>
          </a:xfrm>
          <a:prstGeom prst="rect">
            <a:avLst/>
          </a:prstGeom>
          <a:noFill/>
          <a:ln w="9525">
            <a:noFill/>
            <a:miter lim="800000"/>
            <a:headEnd/>
            <a:tailEnd/>
          </a:ln>
          <a:effectLst/>
        </p:spPr>
      </p:pic>
      <p:cxnSp>
        <p:nvCxnSpPr>
          <p:cNvPr id="6" name="5 Düz Ok Bağlayıcısı"/>
          <p:cNvCxnSpPr/>
          <p:nvPr/>
        </p:nvCxnSpPr>
        <p:spPr>
          <a:xfrm flipH="1" flipV="1">
            <a:off x="2195736" y="2636912"/>
            <a:ext cx="1080120" cy="1008112"/>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539552" y="836712"/>
            <a:ext cx="7467600" cy="4873752"/>
          </a:xfrm>
        </p:spPr>
        <p:txBody>
          <a:bodyPr/>
          <a:lstStyle/>
          <a:p>
            <a:pPr>
              <a:lnSpc>
                <a:spcPct val="150000"/>
              </a:lnSpc>
              <a:buNone/>
              <a:defRPr/>
            </a:pPr>
            <a:r>
              <a:rPr lang="tr-TR" altLang="tr-TR" b="1" dirty="0" smtClean="0">
                <a:solidFill>
                  <a:srgbClr val="CC3300"/>
                </a:solidFill>
                <a:cs typeface="Tahoma" charset="0"/>
              </a:rPr>
              <a:t>Ders geçme sistemi nasıldır?</a:t>
            </a:r>
          </a:p>
          <a:p>
            <a:pPr>
              <a:lnSpc>
                <a:spcPct val="150000"/>
              </a:lnSpc>
              <a:defRPr/>
            </a:pPr>
            <a:endParaRPr lang="tr-TR" altLang="tr-TR" b="1" dirty="0" smtClean="0">
              <a:solidFill>
                <a:srgbClr val="CC3300"/>
              </a:solidFill>
              <a:cs typeface="Tahoma" charset="0"/>
            </a:endParaRPr>
          </a:p>
          <a:p>
            <a:pPr>
              <a:lnSpc>
                <a:spcPct val="150000"/>
              </a:lnSpc>
              <a:defRPr/>
            </a:pPr>
            <a:r>
              <a:rPr lang="tr-TR" altLang="tr-TR" dirty="0" smtClean="0">
                <a:cs typeface="Tahoma" charset="0"/>
              </a:rPr>
              <a:t>Tüm öğrencilerin mezun olana kadar; başarılı olmak zorunda oldukları, bölüm ve ana bilim dalına göre değişen belirli  sayıda ders ve bu derslere ait krediler vardır.</a:t>
            </a:r>
          </a:p>
          <a:p>
            <a:endParaRPr lang="tr-T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214283" y="1500174"/>
            <a:ext cx="8358246" cy="3429024"/>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5 Düz Ok Bağlayıcısı"/>
          <p:cNvCxnSpPr/>
          <p:nvPr/>
        </p:nvCxnSpPr>
        <p:spPr>
          <a:xfrm>
            <a:off x="5364088" y="3356992"/>
            <a:ext cx="792088" cy="936104"/>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Grp="1" noChangeAspect="1" noChangeArrowheads="1"/>
          </p:cNvPicPr>
          <p:nvPr>
            <p:ph sz="quarter" idx="1"/>
          </p:nvPr>
        </p:nvPicPr>
        <p:blipFill>
          <a:blip r:embed="rId2"/>
          <a:srcRect/>
          <a:stretch>
            <a:fillRect/>
          </a:stretch>
        </p:blipFill>
        <p:spPr bwMode="auto">
          <a:xfrm>
            <a:off x="500063" y="789686"/>
            <a:ext cx="7467600" cy="4580128"/>
          </a:xfrm>
          <a:prstGeom prst="rect">
            <a:avLst/>
          </a:prstGeom>
          <a:noFill/>
          <a:ln w="9525">
            <a:noFill/>
            <a:miter lim="800000"/>
            <a:headEnd/>
            <a:tailEnd/>
          </a:ln>
          <a:effectLst/>
        </p:spPr>
      </p:pic>
      <p:cxnSp>
        <p:nvCxnSpPr>
          <p:cNvPr id="8" name="7 Düz Ok Bağlayıcısı"/>
          <p:cNvCxnSpPr/>
          <p:nvPr/>
        </p:nvCxnSpPr>
        <p:spPr>
          <a:xfrm rot="16200000" flipH="1">
            <a:off x="-35751" y="2821777"/>
            <a:ext cx="1428760" cy="642942"/>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571472" y="857232"/>
            <a:ext cx="7467600" cy="4873752"/>
          </a:xfrm>
        </p:spPr>
        <p:txBody>
          <a:bodyPr>
            <a:normAutofit fontScale="92500" lnSpcReduction="20000"/>
          </a:bodyPr>
          <a:lstStyle/>
          <a:p>
            <a:pPr algn="ctr">
              <a:buNone/>
            </a:pPr>
            <a:r>
              <a:rPr lang="tr-TR" b="1" dirty="0" smtClean="0"/>
              <a:t>DÖRDÜNCÜ BÖLÜM</a:t>
            </a:r>
            <a:endParaRPr lang="tr-TR" dirty="0" smtClean="0"/>
          </a:p>
          <a:p>
            <a:pPr algn="ctr">
              <a:buNone/>
            </a:pPr>
            <a:r>
              <a:rPr lang="tr-TR" b="1" dirty="0" smtClean="0"/>
              <a:t>Derslere Devam, Değerlendirme, Sınavlar ve Mezuniyet</a:t>
            </a:r>
            <a:endParaRPr lang="tr-TR" dirty="0" smtClean="0"/>
          </a:p>
          <a:p>
            <a:pPr>
              <a:buNone/>
            </a:pPr>
            <a:endParaRPr lang="tr-TR" b="1" dirty="0" smtClean="0"/>
          </a:p>
          <a:p>
            <a:pPr>
              <a:buNone/>
            </a:pPr>
            <a:r>
              <a:rPr lang="tr-TR" b="1" dirty="0" smtClean="0"/>
              <a:t>Ders </a:t>
            </a:r>
            <a:r>
              <a:rPr lang="tr-TR" b="1" dirty="0" smtClean="0"/>
              <a:t>tekrarı</a:t>
            </a:r>
            <a:endParaRPr lang="tr-TR" dirty="0" smtClean="0"/>
          </a:p>
          <a:p>
            <a:pPr algn="just"/>
            <a:r>
              <a:rPr lang="tr-TR" b="1" dirty="0" smtClean="0"/>
              <a:t>MADDE 23 –</a:t>
            </a:r>
            <a:r>
              <a:rPr lang="tr-TR" dirty="0" smtClean="0"/>
              <a:t> (1) Bir dersten başarısız olan veya dersi alması gereken yarıyılda/yılda alamayan öğrenciler, bu dersi tekrar </a:t>
            </a:r>
            <a:r>
              <a:rPr lang="tr-TR" b="1" dirty="0" smtClean="0">
                <a:solidFill>
                  <a:srgbClr val="FF0000"/>
                </a:solidFill>
              </a:rPr>
              <a:t>VERİLDİĞİ İLK YARIYILDA/YILDA ALMAK ZORUNDADIR.</a:t>
            </a:r>
            <a:endParaRPr lang="tr-TR" b="1" dirty="0" smtClean="0">
              <a:solidFill>
                <a:srgbClr val="FF0000"/>
              </a:solidFill>
            </a:endParaRPr>
          </a:p>
          <a:p>
            <a:pPr algn="just"/>
            <a:r>
              <a:rPr lang="tr-TR" dirty="0" smtClean="0"/>
              <a:t>(2) Öğrenciler, genel ağırlıklı not ortalamasını yükseltmek için CC notu aldıkları derslerini danışmanın onayı ile tekrarlayabilir.</a:t>
            </a:r>
          </a:p>
          <a:p>
            <a:pPr algn="just"/>
            <a:r>
              <a:rPr lang="tr-TR" dirty="0" smtClean="0"/>
              <a:t>(3) Tekrar edilen derslerde, alınan en son not geçerlidir ve genel ağırlıklı not ortalaması hesabında bu son not kullanılır.</a:t>
            </a:r>
          </a:p>
          <a:p>
            <a:endParaRPr lang="tr-T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67544" y="764704"/>
            <a:ext cx="7467600" cy="4873752"/>
          </a:xfrm>
        </p:spPr>
        <p:txBody>
          <a:bodyPr/>
          <a:lstStyle/>
          <a:p>
            <a:pPr>
              <a:lnSpc>
                <a:spcPct val="150000"/>
              </a:lnSpc>
              <a:buFont typeface="Arial" pitchFamily="34" charset="0"/>
              <a:buChar char="•"/>
              <a:defRPr/>
            </a:pPr>
            <a:r>
              <a:rPr lang="tr-TR" altLang="tr-TR" b="1" dirty="0" smtClean="0"/>
              <a:t>Ders geçme ve sınavlarla ilgili daha ayrıntılı bilgi için Giresun Üniversitesi Eğitim Öğretim Sınav Yönetmeliği’ne bakabilirsiniz.</a:t>
            </a:r>
          </a:p>
          <a:p>
            <a:pPr>
              <a:lnSpc>
                <a:spcPct val="150000"/>
              </a:lnSpc>
              <a:buFont typeface="Arial" pitchFamily="34" charset="0"/>
              <a:buChar char="•"/>
              <a:defRPr/>
            </a:pPr>
            <a:endParaRPr lang="tr-TR" altLang="tr-TR" b="1" dirty="0" smtClean="0"/>
          </a:p>
          <a:p>
            <a:pPr>
              <a:lnSpc>
                <a:spcPct val="150000"/>
              </a:lnSpc>
              <a:buFont typeface="Arial" pitchFamily="34" charset="0"/>
              <a:buChar char="•"/>
              <a:defRPr/>
            </a:pPr>
            <a:r>
              <a:rPr lang="tr-TR" altLang="tr-TR" b="1" dirty="0" smtClean="0">
                <a:hlinkClick r:id="rId2"/>
              </a:rPr>
              <a:t>http://oidb.giresun.edu.tr/index.php?id=262</a:t>
            </a:r>
            <a:endParaRPr lang="tr-TR" altLang="tr-TR" b="1" dirty="0" smtClean="0"/>
          </a:p>
          <a:p>
            <a:pPr>
              <a:lnSpc>
                <a:spcPct val="150000"/>
              </a:lnSpc>
              <a:buNone/>
            </a:pPr>
            <a:endParaRPr lang="tr-T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1357290" y="642918"/>
            <a:ext cx="6169439" cy="5072098"/>
          </a:xfrm>
          <a:prstGeom prst="rect">
            <a:avLst/>
          </a:prstGeom>
          <a:noFill/>
          <a:ln w="9525">
            <a:noFill/>
            <a:miter lim="800000"/>
            <a:headEnd/>
            <a:tailEnd/>
          </a:ln>
          <a:effectLst/>
        </p:spPr>
      </p:pic>
      <p:cxnSp>
        <p:nvCxnSpPr>
          <p:cNvPr id="8" name="7 Düz Ok Bağlayıcısı"/>
          <p:cNvCxnSpPr/>
          <p:nvPr/>
        </p:nvCxnSpPr>
        <p:spPr>
          <a:xfrm flipV="1">
            <a:off x="500034" y="4572008"/>
            <a:ext cx="1285884" cy="7143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500034" y="357166"/>
            <a:ext cx="7467600" cy="5857916"/>
          </a:xfrm>
        </p:spPr>
        <p:txBody>
          <a:bodyPr>
            <a:normAutofit fontScale="55000" lnSpcReduction="20000"/>
          </a:bodyPr>
          <a:lstStyle/>
          <a:p>
            <a:pPr>
              <a:buNone/>
            </a:pPr>
            <a:endParaRPr lang="tr-TR" b="1" dirty="0" smtClean="0"/>
          </a:p>
          <a:p>
            <a:pPr algn="ctr">
              <a:buNone/>
            </a:pPr>
            <a:r>
              <a:rPr lang="tr-TR" sz="3400" b="1" dirty="0" smtClean="0"/>
              <a:t>ÜÇÜNCÜ BÖLÜM</a:t>
            </a:r>
          </a:p>
          <a:p>
            <a:pPr algn="ctr">
              <a:buNone/>
            </a:pPr>
            <a:r>
              <a:rPr lang="tr-TR" sz="3400" b="1" dirty="0" smtClean="0"/>
              <a:t>Eğitim-Öğretime İlişkin Esaslar</a:t>
            </a:r>
          </a:p>
          <a:p>
            <a:pPr>
              <a:buNone/>
            </a:pPr>
            <a:endParaRPr lang="tr-TR" b="1" dirty="0" smtClean="0"/>
          </a:p>
          <a:p>
            <a:pPr>
              <a:buNone/>
            </a:pPr>
            <a:r>
              <a:rPr lang="tr-TR" b="1" dirty="0" smtClean="0"/>
              <a:t>Ders </a:t>
            </a:r>
            <a:r>
              <a:rPr lang="tr-TR" b="1" dirty="0" smtClean="0"/>
              <a:t>alma esasları</a:t>
            </a:r>
            <a:endParaRPr lang="tr-TR" dirty="0" smtClean="0"/>
          </a:p>
          <a:p>
            <a:pPr algn="just"/>
            <a:r>
              <a:rPr lang="tr-TR" b="1" dirty="0" smtClean="0"/>
              <a:t>MADDE 17 – </a:t>
            </a:r>
            <a:r>
              <a:rPr lang="tr-TR" dirty="0" smtClean="0"/>
              <a:t>(1) </a:t>
            </a:r>
            <a:r>
              <a:rPr lang="tr-TR" b="1" dirty="0" smtClean="0"/>
              <a:t>(Değişik:RG-30/7/2017- 30139)</a:t>
            </a:r>
            <a:r>
              <a:rPr lang="tr-TR" b="1" baseline="30000" dirty="0" smtClean="0"/>
              <a:t> </a:t>
            </a:r>
            <a:r>
              <a:rPr lang="tr-TR" b="1" dirty="0" smtClean="0"/>
              <a:t> </a:t>
            </a:r>
            <a:r>
              <a:rPr lang="tr-TR" dirty="0" smtClean="0"/>
              <a:t>Öğrencilerin bir yarıyılda alabileceği ders veya uygulamaların AKTS kredilerinin toplam sayısı, kayıtlı oldukları öğretim programındaki yarıyıl başına ortalama AKTS kredisinin %50 fazlasını aşamaz. Mezun durumunda olan öğrencilerin bir yarıyılda alabileceği ders veya uygulamaların AKTS kredilerinin toplam sayısı, kayıtlı oldukları öğretim programındaki yarıyıl başına ortalama AKTS kredisinin %60 fazlasını aşamaz.</a:t>
            </a:r>
          </a:p>
          <a:p>
            <a:pPr algn="just"/>
            <a:r>
              <a:rPr lang="tr-TR" dirty="0" smtClean="0"/>
              <a:t>(2) Öğrenciler, önkoşul dersleri göz önünde bulundurarak önkoşullu derslere kayıt yaptırırlar.</a:t>
            </a:r>
          </a:p>
          <a:p>
            <a:pPr algn="just"/>
            <a:r>
              <a:rPr lang="tr-TR" dirty="0" smtClean="0"/>
              <a:t>(3) Bölümler arası ortak bir dersin birden çok gruba ayrılması halinde; öğrenciler, kayıtlı oldukları bölüm/program için açılan gruba kaydolmak zorundadır. İstisnai durumlar, danışman ve bölüm başkanının önerisi ile ilgili yönetim kurulu tarafından karara bağlanır.</a:t>
            </a:r>
          </a:p>
          <a:p>
            <a:pPr algn="just"/>
            <a:r>
              <a:rPr lang="tr-TR" dirty="0" smtClean="0"/>
              <a:t>(4) Öğrenciler; birimin belirlediği kontenjan varsa, bu kontenjan dâhilinde derslere kaydolurlar.</a:t>
            </a:r>
          </a:p>
          <a:p>
            <a:pPr algn="just"/>
            <a:r>
              <a:rPr lang="tr-TR" dirty="0" smtClean="0"/>
              <a:t>(5) </a:t>
            </a:r>
            <a:r>
              <a:rPr lang="tr-TR" b="1" dirty="0" smtClean="0"/>
              <a:t>(Değişik:RG-16/6/2014-29032)</a:t>
            </a:r>
            <a:r>
              <a:rPr lang="tr-TR" b="1" baseline="30000" dirty="0" smtClean="0"/>
              <a:t> (3) </a:t>
            </a:r>
            <a:r>
              <a:rPr lang="tr-TR" b="1" dirty="0" smtClean="0"/>
              <a:t> </a:t>
            </a:r>
            <a:r>
              <a:rPr lang="tr-TR" b="1" dirty="0" smtClean="0">
                <a:solidFill>
                  <a:srgbClr val="FF0000"/>
                </a:solidFill>
              </a:rPr>
              <a:t>Genel ağırlıklı not ortalaması en az 3.00 olan öğrenciler, bir yarıyılda/yılda üst yarıyıllardan/yıllardan, bu maddenin birinci fıkrasındaki koşula uyarak en fazla üç ders ile sınırlı olmak kaydıyla ders alabilirler.</a:t>
            </a:r>
          </a:p>
          <a:p>
            <a:pPr algn="just"/>
            <a:r>
              <a:rPr lang="tr-TR" dirty="0" smtClean="0"/>
              <a:t>(6) </a:t>
            </a:r>
            <a:r>
              <a:rPr lang="tr-TR" b="1" u="sng" dirty="0" smtClean="0">
                <a:solidFill>
                  <a:srgbClr val="FF0000"/>
                </a:solidFill>
              </a:rPr>
              <a:t>Bir dersten başarısız olan veya dersi öğretim programındaki yarıyılda/yılda alamayan öğrenciler, bu dersi, verildiği ilk dönemde almak zorundadır.</a:t>
            </a:r>
          </a:p>
          <a:p>
            <a:pPr algn="just"/>
            <a:r>
              <a:rPr lang="tr-TR" dirty="0" smtClean="0"/>
              <a:t>(7</a:t>
            </a:r>
            <a:r>
              <a:rPr lang="tr-TR" dirty="0" smtClean="0"/>
              <a:t>)...</a:t>
            </a:r>
            <a:endParaRPr lang="tr-TR" dirty="0" smtClean="0"/>
          </a:p>
          <a:p>
            <a:pPr algn="just"/>
            <a:r>
              <a:rPr lang="tr-TR" dirty="0" smtClean="0"/>
              <a:t>(8) Tekrar edilecek ders seçimlik ise, öğrenciler aynı dersi veya bu dersin yerine sayılabilecek eşdeğer kredili diğer seçimlik dersleri alabilir.</a:t>
            </a:r>
          </a:p>
          <a:p>
            <a:pPr>
              <a:buNone/>
            </a:pPr>
            <a:endParaRPr lang="tr-T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571472" y="857232"/>
            <a:ext cx="7467600" cy="4873752"/>
          </a:xfrm>
        </p:spPr>
        <p:txBody>
          <a:bodyPr>
            <a:normAutofit fontScale="92500"/>
          </a:bodyPr>
          <a:lstStyle/>
          <a:p>
            <a:pPr algn="ctr">
              <a:buNone/>
            </a:pPr>
            <a:r>
              <a:rPr lang="tr-TR" b="1" dirty="0" smtClean="0"/>
              <a:t>DÖRDÜNCÜ BÖLÜM</a:t>
            </a:r>
            <a:endParaRPr lang="tr-TR" dirty="0" smtClean="0"/>
          </a:p>
          <a:p>
            <a:pPr algn="ctr">
              <a:buNone/>
            </a:pPr>
            <a:r>
              <a:rPr lang="tr-TR" b="1" dirty="0" smtClean="0"/>
              <a:t>Derslere Devam, Değerlendirme, Sınavlar ve Mezuniyet</a:t>
            </a:r>
            <a:endParaRPr lang="tr-TR" dirty="0" smtClean="0"/>
          </a:p>
          <a:p>
            <a:pPr>
              <a:buNone/>
            </a:pPr>
            <a:r>
              <a:rPr lang="tr-TR" b="1" dirty="0" smtClean="0"/>
              <a:t>Derslere devam</a:t>
            </a:r>
            <a:endParaRPr lang="tr-TR" dirty="0" smtClean="0"/>
          </a:p>
          <a:p>
            <a:pPr algn="just"/>
            <a:r>
              <a:rPr lang="tr-TR" u="sng" dirty="0" smtClean="0">
                <a:solidFill>
                  <a:srgbClr val="FF0000"/>
                </a:solidFill>
              </a:rPr>
              <a:t>MADDE 18 – (1) Bir dersten veya uygulamadan yarıyıl/yıl sonu ve varsa bütünleme sınavlarına girebilmek için; öğrencinin teorik dersler ile teorik ve uygulamanın birlikte yapıldığı derslerin en az %70’ine, </a:t>
            </a:r>
            <a:r>
              <a:rPr lang="tr-TR" dirty="0" smtClean="0"/>
              <a:t>uygulamalı derslerin ise en az %80’ine devam etmiş olması gerekir. Yabancı dil ve Türkçe hazırlık programlarında en az %85 devam şartı aranır. Öğrencilerin devam durumları, ilgili öğretim elemanı tarafından izlenir.</a:t>
            </a:r>
          </a:p>
          <a:p>
            <a:pPr>
              <a:buNone/>
            </a:pPr>
            <a:endParaRPr lang="tr-TR" b="1"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571472" y="857232"/>
            <a:ext cx="7467600" cy="4873752"/>
          </a:xfrm>
        </p:spPr>
        <p:txBody>
          <a:bodyPr>
            <a:normAutofit lnSpcReduction="10000"/>
          </a:bodyPr>
          <a:lstStyle/>
          <a:p>
            <a:pPr algn="ctr">
              <a:buNone/>
            </a:pPr>
            <a:r>
              <a:rPr lang="tr-TR" b="1" dirty="0" smtClean="0"/>
              <a:t>DÖRDÜNCÜ BÖLÜM</a:t>
            </a:r>
            <a:endParaRPr lang="tr-TR" dirty="0" smtClean="0"/>
          </a:p>
          <a:p>
            <a:pPr algn="ctr">
              <a:buNone/>
            </a:pPr>
            <a:r>
              <a:rPr lang="tr-TR" b="1" dirty="0" smtClean="0"/>
              <a:t>Derslere Devam, Değerlendirme, Sınavlar ve Mezuniyet</a:t>
            </a:r>
            <a:endParaRPr lang="tr-TR" dirty="0" smtClean="0"/>
          </a:p>
          <a:p>
            <a:pPr>
              <a:buNone/>
            </a:pPr>
            <a:r>
              <a:rPr lang="tr-TR" b="1" dirty="0" smtClean="0"/>
              <a:t>Sınav esasları ve düzeni</a:t>
            </a:r>
            <a:endParaRPr lang="tr-TR" dirty="0" smtClean="0"/>
          </a:p>
          <a:p>
            <a:pPr algn="just"/>
            <a:r>
              <a:rPr lang="tr-TR" b="1" dirty="0" smtClean="0"/>
              <a:t>MADDE 19 –</a:t>
            </a:r>
            <a:r>
              <a:rPr lang="tr-TR" dirty="0" smtClean="0"/>
              <a:t> (1) </a:t>
            </a:r>
            <a:r>
              <a:rPr lang="tr-TR" b="1" u="sng" dirty="0" smtClean="0">
                <a:solidFill>
                  <a:srgbClr val="FF0000"/>
                </a:solidFill>
              </a:rPr>
              <a:t>Her yarıyıl/yıl açılan derslerle ilgili olarak en az bir ara sınav ve bir yarıyıl/yıl sonu sınavı yapılır.</a:t>
            </a:r>
          </a:p>
          <a:p>
            <a:pPr algn="just"/>
            <a:r>
              <a:rPr lang="tr-TR" dirty="0" smtClean="0"/>
              <a:t>(2) Akademik takvime uygun olarak sınav gün ve saatleri ilgili bölümler/programlar tarafından hazırlanıp sınavlardan en az on iş günü önce ilgili birim tarafından ilan edilir. </a:t>
            </a:r>
            <a:r>
              <a:rPr lang="tr-TR" b="1" u="sng" dirty="0" smtClean="0">
                <a:solidFill>
                  <a:srgbClr val="FF0000"/>
                </a:solidFill>
              </a:rPr>
              <a:t>Sınav tarihleri ilan edildikten sonra, ancak ilgili yönetim kurulu kararı ile değiştirilebilir.</a:t>
            </a:r>
          </a:p>
          <a:p>
            <a:pPr>
              <a:buNone/>
            </a:pPr>
            <a:endParaRPr lang="tr-TR" b="1" dirty="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611560" y="980728"/>
            <a:ext cx="7467600" cy="4873752"/>
          </a:xfrm>
        </p:spPr>
        <p:txBody>
          <a:bodyPr/>
          <a:lstStyle/>
          <a:p>
            <a:pPr algn="just"/>
            <a:r>
              <a:rPr lang="tr-TR" dirty="0" smtClean="0"/>
              <a:t>Derslere %70 devam zorunluluğu bulunmaktadır. </a:t>
            </a:r>
          </a:p>
          <a:p>
            <a:pPr algn="just"/>
            <a:r>
              <a:rPr lang="tr-TR" dirty="0" smtClean="0"/>
              <a:t>%30 devamsızlığın aşılması durumunda dersin vize ve finali başarılı olsa dahi </a:t>
            </a:r>
            <a:r>
              <a:rPr lang="tr-TR" dirty="0" smtClean="0"/>
              <a:t>“D” </a:t>
            </a:r>
            <a:r>
              <a:rPr lang="tr-TR" dirty="0" smtClean="0"/>
              <a:t>notu ile kalınır. </a:t>
            </a:r>
          </a:p>
          <a:p>
            <a:pPr algn="just">
              <a:lnSpc>
                <a:spcPct val="150000"/>
              </a:lnSpc>
            </a:pPr>
            <a:r>
              <a:rPr lang="tr-TR" dirty="0" smtClean="0"/>
              <a:t>Her dönem 30 AKTS olmak üzere 8 dönem sonunda toplam mezuniyet için gerekli olan AKTS 240’dır.</a:t>
            </a:r>
          </a:p>
          <a:p>
            <a:pPr algn="just"/>
            <a:r>
              <a:rPr lang="tr-TR" dirty="0" smtClean="0"/>
              <a:t>Üst dönemden ders alınabilmesi için Genel Not Ortalamasının en az 3.00 olması gerekir.</a:t>
            </a:r>
          </a:p>
          <a:p>
            <a:endParaRPr lang="tr-T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67544" y="1052736"/>
            <a:ext cx="7467600" cy="4873752"/>
          </a:xfrm>
        </p:spPr>
        <p:txBody>
          <a:bodyPr/>
          <a:lstStyle/>
          <a:p>
            <a:pPr algn="just">
              <a:lnSpc>
                <a:spcPct val="150000"/>
              </a:lnSpc>
            </a:pPr>
            <a:r>
              <a:rPr lang="tr-TR" dirty="0" smtClean="0"/>
              <a:t>Ders seçiminde ilk önce alttan dersin alınması zorunludur. Alttan derslerin dönem dersleri ile ders programında çakışması durumunda dönem dersi kredisi yetse dahi alınamaz.</a:t>
            </a:r>
          </a:p>
          <a:p>
            <a:pPr algn="just">
              <a:lnSpc>
                <a:spcPct val="150000"/>
              </a:lnSpc>
            </a:pPr>
            <a:r>
              <a:rPr lang="tr-TR" dirty="0" smtClean="0"/>
              <a:t>Bir dönemde en fazla 45 AKTS alınabilir.</a:t>
            </a:r>
          </a:p>
          <a:p>
            <a:pPr algn="just">
              <a:lnSpc>
                <a:spcPct val="150000"/>
              </a:lnSpc>
            </a:pPr>
            <a:r>
              <a:rPr lang="tr-TR" dirty="0" smtClean="0"/>
              <a:t>Mezun durumunda olan öğrenciler 48 </a:t>
            </a:r>
            <a:r>
              <a:rPr lang="tr-TR" dirty="0" err="1" smtClean="0"/>
              <a:t>AKTS’ye</a:t>
            </a:r>
            <a:r>
              <a:rPr lang="tr-TR" dirty="0" smtClean="0"/>
              <a:t> kadar alabilir.</a:t>
            </a:r>
          </a:p>
          <a:p>
            <a:pPr>
              <a:lnSpc>
                <a:spcPct val="150000"/>
              </a:lnSpc>
              <a:buNone/>
            </a:pPr>
            <a:endParaRPr lang="tr-T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611560" y="836712"/>
            <a:ext cx="7467600" cy="5184576"/>
          </a:xfrm>
        </p:spPr>
        <p:txBody>
          <a:bodyPr>
            <a:normAutofit/>
          </a:bodyPr>
          <a:lstStyle/>
          <a:p>
            <a:pPr algn="just">
              <a:lnSpc>
                <a:spcPct val="150000"/>
              </a:lnSpc>
            </a:pPr>
            <a:r>
              <a:rPr lang="tr-TR" dirty="0" smtClean="0"/>
              <a:t>Ders programı ve sınav programını Fakültenin duyurular kısmında takip edebilirsiniz.</a:t>
            </a:r>
          </a:p>
          <a:p>
            <a:pPr algn="just">
              <a:lnSpc>
                <a:spcPct val="150000"/>
              </a:lnSpc>
            </a:pPr>
            <a:r>
              <a:rPr lang="tr-TR" dirty="0" smtClean="0"/>
              <a:t>1. sınıfın bahar yarıyılından itibaren Akademik takvimde belirlenen tarih aralıklarında ders kayıtlarını öğrenci bilgi sisteminde yapmanız gerekmektedir. </a:t>
            </a:r>
          </a:p>
          <a:p>
            <a:pPr algn="just">
              <a:lnSpc>
                <a:spcPct val="150000"/>
              </a:lnSpc>
              <a:buNone/>
            </a:pPr>
            <a:endParaRPr lang="tr-TR" dirty="0" smtClean="0"/>
          </a:p>
          <a:p>
            <a:pPr>
              <a:lnSpc>
                <a:spcPct val="150000"/>
              </a:lnSpc>
            </a:pPr>
            <a:endParaRPr lang="tr-T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67544" y="692696"/>
            <a:ext cx="7467600" cy="4873752"/>
          </a:xfrm>
        </p:spPr>
        <p:txBody>
          <a:bodyPr/>
          <a:lstStyle/>
          <a:p>
            <a:pPr>
              <a:lnSpc>
                <a:spcPct val="150000"/>
              </a:lnSpc>
              <a:buNone/>
              <a:defRPr/>
            </a:pPr>
            <a:r>
              <a:rPr lang="tr-TR" altLang="tr-TR" b="1" dirty="0" smtClean="0">
                <a:solidFill>
                  <a:srgbClr val="CC3300"/>
                </a:solidFill>
                <a:cs typeface="Times New Roman" pitchFamily="18" charset="0"/>
              </a:rPr>
              <a:t>Ders programlarına nasıl ulaşılabilir?</a:t>
            </a:r>
          </a:p>
          <a:p>
            <a:pPr>
              <a:lnSpc>
                <a:spcPct val="150000"/>
              </a:lnSpc>
              <a:defRPr/>
            </a:pPr>
            <a:endParaRPr lang="tr-TR" altLang="tr-TR" dirty="0" smtClean="0">
              <a:solidFill>
                <a:srgbClr val="CC3300"/>
              </a:solidFill>
              <a:cs typeface="Times New Roman" pitchFamily="18" charset="0"/>
            </a:endParaRPr>
          </a:p>
          <a:p>
            <a:pPr>
              <a:lnSpc>
                <a:spcPct val="150000"/>
              </a:lnSpc>
              <a:defRPr/>
            </a:pPr>
            <a:r>
              <a:rPr lang="tr-TR" altLang="tr-TR" dirty="0" smtClean="0">
                <a:cs typeface="Times New Roman" pitchFamily="18" charset="0"/>
              </a:rPr>
              <a:t>Bölüm ve ana bilim dalı ilan panolarından ve EĞİTİM FAKÜLTESİNE AİT internet </a:t>
            </a:r>
            <a:r>
              <a:rPr lang="tr-TR" altLang="tr-TR" smtClean="0">
                <a:cs typeface="Times New Roman" pitchFamily="18" charset="0"/>
              </a:rPr>
              <a:t>sayfasından ulaşılabilirsiniz.</a:t>
            </a:r>
            <a:endParaRPr lang="tr-TR" altLang="tr-TR" dirty="0" smtClean="0">
              <a:cs typeface="Times New Roman" pitchFamily="18" charset="0"/>
            </a:endParaRPr>
          </a:p>
          <a:p>
            <a:pPr>
              <a:buNone/>
            </a:pP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TAK\Desktop\Adsız.jpg"/>
          <p:cNvPicPr>
            <a:picLocks noGrp="1" noChangeAspect="1" noChangeArrowheads="1"/>
          </p:cNvPicPr>
          <p:nvPr>
            <p:ph sz="quarter" idx="1"/>
          </p:nvPr>
        </p:nvPicPr>
        <p:blipFill>
          <a:blip r:embed="rId2" cstate="print"/>
          <a:srcRect/>
          <a:stretch>
            <a:fillRect/>
          </a:stretch>
        </p:blipFill>
        <p:spPr bwMode="auto">
          <a:xfrm>
            <a:off x="611560" y="764704"/>
            <a:ext cx="7467600" cy="4752527"/>
          </a:xfrm>
          <a:prstGeom prst="rect">
            <a:avLst/>
          </a:prstGeom>
          <a:noFill/>
          <a:ln w="9525">
            <a:noFill/>
            <a:miter lim="800000"/>
            <a:headEnd/>
            <a:tailEnd/>
          </a:ln>
        </p:spPr>
      </p:pic>
      <p:cxnSp>
        <p:nvCxnSpPr>
          <p:cNvPr id="5" name="4 Düz Ok Bağlayıcısı"/>
          <p:cNvCxnSpPr/>
          <p:nvPr/>
        </p:nvCxnSpPr>
        <p:spPr>
          <a:xfrm>
            <a:off x="3059832" y="2348880"/>
            <a:ext cx="792088" cy="936104"/>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Grp="1" noChangeAspect="1" noChangeArrowheads="1"/>
          </p:cNvPicPr>
          <p:nvPr>
            <p:ph sz="quarter" idx="1"/>
          </p:nvPr>
        </p:nvPicPr>
        <p:blipFill>
          <a:blip r:embed="rId2"/>
          <a:srcRect/>
          <a:stretch>
            <a:fillRect/>
          </a:stretch>
        </p:blipFill>
        <p:spPr bwMode="auto">
          <a:xfrm>
            <a:off x="269788" y="1214422"/>
            <a:ext cx="7769312" cy="4500593"/>
          </a:xfrm>
          <a:prstGeom prst="rect">
            <a:avLst/>
          </a:prstGeom>
          <a:noFill/>
          <a:ln w="9525">
            <a:noFill/>
            <a:miter lim="800000"/>
            <a:headEnd/>
            <a:tailEnd/>
          </a:ln>
          <a:effectLst/>
        </p:spPr>
      </p:pic>
      <p:cxnSp>
        <p:nvCxnSpPr>
          <p:cNvPr id="6" name="5 Düz Ok Bağlayıcısı"/>
          <p:cNvCxnSpPr/>
          <p:nvPr/>
        </p:nvCxnSpPr>
        <p:spPr>
          <a:xfrm rot="5400000">
            <a:off x="3892545" y="1321579"/>
            <a:ext cx="1786744" cy="79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285720" y="571480"/>
            <a:ext cx="8001056" cy="4786346"/>
          </a:xfrm>
          <a:prstGeom prst="rect">
            <a:avLst/>
          </a:prstGeom>
          <a:noFill/>
          <a:ln w="9525">
            <a:noFill/>
            <a:miter lim="800000"/>
            <a:headEnd/>
            <a:tailEnd/>
          </a:ln>
          <a:effectLst/>
        </p:spPr>
      </p:pic>
      <p:cxnSp>
        <p:nvCxnSpPr>
          <p:cNvPr id="7" name="6 Düz Ok Bağlayıcısı"/>
          <p:cNvCxnSpPr/>
          <p:nvPr/>
        </p:nvCxnSpPr>
        <p:spPr>
          <a:xfrm rot="16200000" flipH="1">
            <a:off x="4179091" y="821513"/>
            <a:ext cx="1143008" cy="3571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2"/>
          <a:srcRect/>
          <a:stretch>
            <a:fillRect/>
          </a:stretch>
        </p:blipFill>
        <p:spPr bwMode="auto">
          <a:xfrm>
            <a:off x="500034" y="357166"/>
            <a:ext cx="6929486" cy="6213206"/>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SINAVLAR</a:t>
            </a:r>
            <a:endParaRPr lang="tr-TR" b="1" dirty="0"/>
          </a:p>
        </p:txBody>
      </p:sp>
      <p:sp>
        <p:nvSpPr>
          <p:cNvPr id="3" name="2 İçerik Yer Tutucusu"/>
          <p:cNvSpPr>
            <a:spLocks noGrp="1"/>
          </p:cNvSpPr>
          <p:nvPr>
            <p:ph sz="quarter" idx="1"/>
          </p:nvPr>
        </p:nvSpPr>
        <p:spPr/>
        <p:txBody>
          <a:bodyPr/>
          <a:lstStyle/>
          <a:p>
            <a:pPr algn="just"/>
            <a:r>
              <a:rPr lang="tr-TR" dirty="0" smtClean="0"/>
              <a:t>Sağlık durumu sebebiyle Vize sınavına giremeyen öğrencinin sağlık raporunu öğrenci işlerine bildirmesi gerekir. Raporun kabul edilmesi ile </a:t>
            </a:r>
            <a:r>
              <a:rPr lang="tr-TR" b="1" dirty="0" smtClean="0"/>
              <a:t>Ara Özür Sınavına</a:t>
            </a:r>
            <a:r>
              <a:rPr lang="tr-TR" dirty="0" smtClean="0"/>
              <a:t> girebilir.</a:t>
            </a:r>
          </a:p>
          <a:p>
            <a:pPr algn="just"/>
            <a:r>
              <a:rPr lang="tr-TR" dirty="0" smtClean="0"/>
              <a:t>Final sınavına giremeyen öğrenci telafi sınavı olan </a:t>
            </a:r>
            <a:r>
              <a:rPr lang="tr-TR" b="1" dirty="0" smtClean="0"/>
              <a:t>bütünlemeye</a:t>
            </a:r>
            <a:r>
              <a:rPr lang="tr-TR" dirty="0" smtClean="0"/>
              <a:t> kalır.</a:t>
            </a:r>
          </a:p>
          <a:p>
            <a:pPr algn="just"/>
            <a:r>
              <a:rPr lang="tr-TR" dirty="0" smtClean="0"/>
              <a:t>Tüm sınavlarda </a:t>
            </a:r>
            <a:r>
              <a:rPr lang="tr-TR" b="1" dirty="0" smtClean="0"/>
              <a:t>öğrenci kimlik kartı </a:t>
            </a:r>
            <a:r>
              <a:rPr lang="tr-TR" dirty="0" smtClean="0"/>
              <a:t>bulundurmak zorunludur.</a:t>
            </a:r>
          </a:p>
          <a:p>
            <a:endParaRPr lang="tr-T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28596" y="642918"/>
            <a:ext cx="7467600" cy="5572164"/>
          </a:xfrm>
        </p:spPr>
        <p:txBody>
          <a:bodyPr>
            <a:normAutofit fontScale="85000" lnSpcReduction="10000"/>
          </a:bodyPr>
          <a:lstStyle/>
          <a:p>
            <a:pPr>
              <a:buNone/>
            </a:pPr>
            <a:endParaRPr lang="tr-TR" b="1" dirty="0" smtClean="0"/>
          </a:p>
          <a:p>
            <a:pPr algn="ctr">
              <a:buNone/>
            </a:pPr>
            <a:r>
              <a:rPr lang="tr-TR" b="1" dirty="0" smtClean="0"/>
              <a:t>DÖRDÜNCÜ BÖLÜM</a:t>
            </a:r>
            <a:endParaRPr lang="tr-TR" dirty="0" smtClean="0"/>
          </a:p>
          <a:p>
            <a:pPr algn="ctr">
              <a:buNone/>
            </a:pPr>
            <a:r>
              <a:rPr lang="tr-TR" b="1" dirty="0" smtClean="0"/>
              <a:t>Derslere Devam, Değerlendirme, Sınavlar ve Mezuniyet</a:t>
            </a:r>
            <a:endParaRPr lang="tr-TR" dirty="0" smtClean="0"/>
          </a:p>
          <a:p>
            <a:pPr>
              <a:buNone/>
            </a:pPr>
            <a:r>
              <a:rPr lang="tr-TR" b="1" dirty="0" smtClean="0"/>
              <a:t>Sınavlarda </a:t>
            </a:r>
            <a:r>
              <a:rPr lang="tr-TR" b="1" dirty="0" smtClean="0"/>
              <a:t>mazeret hali</a:t>
            </a:r>
            <a:endParaRPr lang="tr-TR" dirty="0" smtClean="0"/>
          </a:p>
          <a:p>
            <a:r>
              <a:rPr lang="tr-TR" b="1" dirty="0" smtClean="0"/>
              <a:t>MADDE 20 – (Değişik:RG-14/7/2015-29416) </a:t>
            </a:r>
            <a:endParaRPr lang="tr-TR" dirty="0" smtClean="0"/>
          </a:p>
          <a:p>
            <a:pPr algn="just"/>
            <a:r>
              <a:rPr lang="tr-TR" dirty="0" smtClean="0"/>
              <a:t>(1) Haklı ve geçerli nedenlerle sınavlara giremeyen öğrencilerin, mazeretlerini sınav tarihini takip eden beş iş günü içerisinde ilgili birime yazılı olarak bildirmeleri gerekir. Mazeretleri ilgili yönetim kurulunca kabul edilenler, sınav hakkını ilgili yönetim kurulu tarafından belirlenen mazeret sınav döneminde kullanırlar. Yıl sonu sınavlarının mazereti bütünleme sınavında uygulanır, bütünleme sınavının mazereti yapılmaz.</a:t>
            </a:r>
          </a:p>
          <a:p>
            <a:pPr algn="just"/>
            <a:r>
              <a:rPr lang="tr-TR" dirty="0" smtClean="0"/>
              <a:t>(2) Aynı gün ve saatte sınavları çakışan öğrencilere, ilgili birime bir dilekçeyle başvurmaları halinde, giremedikleri sınavlar için mazeret sınavı hakkı tanınır.</a:t>
            </a:r>
          </a:p>
          <a:p>
            <a:endParaRPr lang="tr-T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Bir hocayı nasıl bulabilirim?</a:t>
            </a:r>
            <a:endParaRPr lang="tr-TR" dirty="0"/>
          </a:p>
        </p:txBody>
      </p:sp>
      <p:pic>
        <p:nvPicPr>
          <p:cNvPr id="22530" name="Picture 2"/>
          <p:cNvPicPr>
            <a:picLocks noChangeAspect="1" noChangeArrowheads="1"/>
          </p:cNvPicPr>
          <p:nvPr/>
        </p:nvPicPr>
        <p:blipFill>
          <a:blip r:embed="rId2"/>
          <a:srcRect/>
          <a:stretch>
            <a:fillRect/>
          </a:stretch>
        </p:blipFill>
        <p:spPr bwMode="auto">
          <a:xfrm>
            <a:off x="428596" y="1857364"/>
            <a:ext cx="7286676" cy="38576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2204864"/>
            <a:ext cx="7467600" cy="1512168"/>
          </a:xfrm>
        </p:spPr>
        <p:txBody>
          <a:bodyPr>
            <a:normAutofit/>
          </a:bodyPr>
          <a:lstStyle/>
          <a:p>
            <a:pPr algn="ctr"/>
            <a:r>
              <a:rPr lang="tr-TR" sz="3200" b="1" dirty="0" smtClean="0">
                <a:latin typeface="Arial Black" pitchFamily="34" charset="0"/>
              </a:rPr>
              <a:t>başarili BİR dönem geçirmeniz dileğiyle…</a:t>
            </a:r>
            <a:endParaRPr lang="tr-TR" sz="3200" b="1" dirty="0">
              <a:latin typeface="Arial Black"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Burs imkanları</a:t>
            </a:r>
            <a:endParaRPr lang="tr-TR" dirty="0"/>
          </a:p>
        </p:txBody>
      </p:sp>
      <p:sp>
        <p:nvSpPr>
          <p:cNvPr id="3" name="2 İçerik Yer Tutucusu"/>
          <p:cNvSpPr>
            <a:spLocks noGrp="1"/>
          </p:cNvSpPr>
          <p:nvPr>
            <p:ph sz="quarter" idx="1"/>
          </p:nvPr>
        </p:nvSpPr>
        <p:spPr/>
        <p:txBody>
          <a:bodyPr/>
          <a:lstStyle/>
          <a:p>
            <a:r>
              <a:rPr lang="tr-TR" dirty="0" smtClean="0"/>
              <a:t>KYK BURSU</a:t>
            </a:r>
          </a:p>
          <a:p>
            <a:pPr>
              <a:buNone/>
            </a:pPr>
            <a:endParaRPr lang="tr-TR" dirty="0" smtClean="0"/>
          </a:p>
          <a:p>
            <a:r>
              <a:rPr lang="tr-TR" dirty="0" smtClean="0"/>
              <a:t>ÖZEL BURSLAR</a:t>
            </a:r>
          </a:p>
          <a:p>
            <a:pPr lvl="1"/>
            <a:r>
              <a:rPr lang="tr-TR" sz="2000" b="1" dirty="0" smtClean="0"/>
              <a:t>ANADOLU VAKFI</a:t>
            </a:r>
          </a:p>
          <a:p>
            <a:pPr lvl="1"/>
            <a:r>
              <a:rPr lang="tr-TR" sz="2000" b="1" dirty="0" smtClean="0"/>
              <a:t>VAKIFLAR GENEL MÜDÜRLÜĞÜ</a:t>
            </a:r>
            <a:endParaRPr lang="tr-TR" altLang="tr-TR" sz="2000" b="1" dirty="0" smtClean="0">
              <a:cs typeface="Times New Roman" pitchFamily="18" charset="0"/>
            </a:endParaRPr>
          </a:p>
          <a:p>
            <a:pPr lvl="1"/>
            <a:r>
              <a:rPr lang="tr-TR" altLang="tr-TR" sz="2000" b="1" dirty="0" smtClean="0">
                <a:cs typeface="Times New Roman" pitchFamily="18" charset="0"/>
              </a:rPr>
              <a:t>TUBİTAK</a:t>
            </a:r>
            <a:endParaRPr lang="tr-TR" altLang="tr-TR" sz="2000" dirty="0" smtClean="0">
              <a:cs typeface="Times New Roman" pitchFamily="18" charset="0"/>
            </a:endParaRPr>
          </a:p>
          <a:p>
            <a:pPr lvl="1"/>
            <a:r>
              <a:rPr lang="tr-TR" altLang="tr-TR" sz="2000" b="1" dirty="0" smtClean="0">
                <a:cs typeface="Times New Roman" pitchFamily="18" charset="0"/>
              </a:rPr>
              <a:t>MEB</a:t>
            </a:r>
            <a:endParaRPr lang="tr-TR" dirty="0" smtClean="0"/>
          </a:p>
          <a:p>
            <a:pPr lvl="1"/>
            <a:endParaRPr lang="tr-TR" dirty="0" smtClean="0"/>
          </a:p>
          <a:p>
            <a:r>
              <a:rPr lang="tr-TR" dirty="0" smtClean="0"/>
              <a:t>YEMEK BURSU</a:t>
            </a:r>
          </a:p>
          <a:p>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a:srcRect/>
          <a:stretch>
            <a:fillRect/>
          </a:stretch>
        </p:blipFill>
        <p:spPr bwMode="auto">
          <a:xfrm>
            <a:off x="785786" y="571480"/>
            <a:ext cx="6527927" cy="4873625"/>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
          </p:nvPr>
        </p:nvPicPr>
        <p:blipFill>
          <a:blip r:embed="rId2"/>
          <a:srcRect/>
          <a:stretch>
            <a:fillRect/>
          </a:stretch>
        </p:blipFill>
        <p:spPr bwMode="auto">
          <a:xfrm>
            <a:off x="642938" y="1055544"/>
            <a:ext cx="7467600" cy="4659472"/>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quarter" idx="1"/>
          </p:nvPr>
        </p:nvPicPr>
        <p:blipFill>
          <a:blip r:embed="rId2"/>
          <a:srcRect/>
          <a:stretch>
            <a:fillRect/>
          </a:stretch>
        </p:blipFill>
        <p:spPr bwMode="auto">
          <a:xfrm>
            <a:off x="1071538" y="714356"/>
            <a:ext cx="7175363" cy="5572164"/>
          </a:xfrm>
          <a:prstGeom prst="rect">
            <a:avLst/>
          </a:prstGeom>
          <a:noFill/>
          <a:ln w="9525">
            <a:noFill/>
            <a:miter lim="800000"/>
            <a:headEnd/>
            <a:tailEnd/>
          </a:ln>
          <a:effectLst/>
        </p:spPr>
      </p:pic>
      <p:cxnSp>
        <p:nvCxnSpPr>
          <p:cNvPr id="6" name="5 Düz Ok Bağlayıcısı"/>
          <p:cNvCxnSpPr/>
          <p:nvPr/>
        </p:nvCxnSpPr>
        <p:spPr>
          <a:xfrm>
            <a:off x="1428728" y="3214686"/>
            <a:ext cx="714380" cy="5715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7 Düz Ok Bağlayıcısı"/>
          <p:cNvCxnSpPr/>
          <p:nvPr/>
        </p:nvCxnSpPr>
        <p:spPr>
          <a:xfrm rot="16200000" flipH="1">
            <a:off x="4000496" y="3214686"/>
            <a:ext cx="642942" cy="64294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174</TotalTime>
  <Words>706</Words>
  <Application>Microsoft Office PowerPoint</Application>
  <PresentationFormat>Ekran Gösterisi (4:3)</PresentationFormat>
  <Paragraphs>155</Paragraphs>
  <Slides>56</Slides>
  <Notes>0</Notes>
  <HiddenSlides>0</HiddenSlides>
  <MMClips>0</MMClips>
  <ScaleCrop>false</ScaleCrop>
  <HeadingPairs>
    <vt:vector size="4" baseType="variant">
      <vt:variant>
        <vt:lpstr>Tema</vt:lpstr>
      </vt:variant>
      <vt:variant>
        <vt:i4>1</vt:i4>
      </vt:variant>
      <vt:variant>
        <vt:lpstr>Slayt Başlıkları</vt:lpstr>
      </vt:variant>
      <vt:variant>
        <vt:i4>56</vt:i4>
      </vt:variant>
    </vt:vector>
  </HeadingPairs>
  <TitlesOfParts>
    <vt:vector size="57" baseType="lpstr">
      <vt:lpstr>Cumba</vt:lpstr>
      <vt:lpstr>GİRESUN ÜNİVERSİTESİ EĞİTİM FAKÜLTESİ</vt:lpstr>
      <vt:lpstr>Slayt 2</vt:lpstr>
      <vt:lpstr>Slayt 3</vt:lpstr>
      <vt:lpstr>Slayt 4</vt:lpstr>
      <vt:lpstr>Slayt 5</vt:lpstr>
      <vt:lpstr>Burs imkanları</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DERS SEÇME VE KAYIT YENİLEME</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SINAVLAR</vt:lpstr>
      <vt:lpstr>Slayt 54</vt:lpstr>
      <vt:lpstr>Bir hocayı nasıl bulabilirim?</vt:lpstr>
      <vt:lpstr>başarili BİR dönem geçirmeniz dileğiyle…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GİRESUN ÜNİVERSİTESİ EĞİTİM FAKÜLTESİ</dc:title>
  <dc:creator>PRO2000</dc:creator>
  <cp:lastModifiedBy>gRu</cp:lastModifiedBy>
  <cp:revision>67</cp:revision>
  <dcterms:created xsi:type="dcterms:W3CDTF">2018-10-04T07:20:41Z</dcterms:created>
  <dcterms:modified xsi:type="dcterms:W3CDTF">2022-11-16T13:43:40Z</dcterms:modified>
</cp:coreProperties>
</file>